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Poppins"/>
      <p:regular r:id="rId18"/>
      <p:bold r:id="rId19"/>
      <p:italic r:id="rId20"/>
      <p:boldItalic r:id="rId21"/>
    </p:embeddedFont>
    <p:embeddedFont>
      <p:font typeface="Poppins Thin"/>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2">
          <p15:clr>
            <a:srgbClr val="747775"/>
          </p15:clr>
        </p15:guide>
        <p15:guide id="2" pos="49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D9DCFB-8FA0-464D-A13D-7425331682F9}">
  <a:tblStyle styleId="{A4D9DCFB-8FA0-464D-A13D-7425331682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2" orient="horz"/>
        <p:guide pos="49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oppinsThin-regular.fntdata"/><Relationship Id="rId21" Type="http://schemas.openxmlformats.org/officeDocument/2006/relationships/font" Target="fonts/Poppins-boldItalic.fntdata"/><Relationship Id="rId24" Type="http://schemas.openxmlformats.org/officeDocument/2006/relationships/font" Target="fonts/PoppinsThin-italic.fntdata"/><Relationship Id="rId23" Type="http://schemas.openxmlformats.org/officeDocument/2006/relationships/font" Target="fonts/PoppinsThi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font" Target="fonts/Poppins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e58aa2413_2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6e58aa2413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e58aa2413_2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6e58aa2413_2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e58aa2413_2_1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6e58aa2413_2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e58aa2413_2_1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6e58aa2413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6e58aa2413_2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6e58aa2413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e58aa2413_2_2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6e58aa2413_2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aefeb77c2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8aefeb77c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aefeb77c2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8aefeb77c2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aefeb77c2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8aefeb77c2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e58aa2413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36e58aa2413_2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6" name="Shape 56"/>
        <p:cNvGrpSpPr/>
        <p:nvPr/>
      </p:nvGrpSpPr>
      <p:grpSpPr>
        <a:xfrm>
          <a:off x="0" y="0"/>
          <a:ext cx="0" cy="0"/>
          <a:chOff x="0" y="0"/>
          <a:chExt cx="0" cy="0"/>
        </a:xfrm>
      </p:grpSpPr>
      <p:sp>
        <p:nvSpPr>
          <p:cNvPr id="57" name="Google Shape;57;p14"/>
          <p:cNvSpPr/>
          <p:nvPr>
            <p:ph idx="2" type="pic"/>
          </p:nvPr>
        </p:nvSpPr>
        <p:spPr>
          <a:xfrm>
            <a:off x="4063615" y="2542204"/>
            <a:ext cx="4288619" cy="2601297"/>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58" name="Shape 58"/>
        <p:cNvGrpSpPr/>
        <p:nvPr/>
      </p:nvGrpSpPr>
      <p:grpSpPr>
        <a:xfrm>
          <a:off x="0" y="0"/>
          <a:ext cx="0" cy="0"/>
          <a:chOff x="0" y="0"/>
          <a:chExt cx="0" cy="0"/>
        </a:xfrm>
      </p:grpSpPr>
      <p:sp>
        <p:nvSpPr>
          <p:cNvPr id="59" name="Google Shape;59;p15"/>
          <p:cNvSpPr/>
          <p:nvPr>
            <p:ph idx="2" type="pic"/>
          </p:nvPr>
        </p:nvSpPr>
        <p:spPr>
          <a:xfrm>
            <a:off x="791766" y="1134961"/>
            <a:ext cx="2566533" cy="3181544"/>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60" name="Shape 60"/>
        <p:cNvGrpSpPr/>
        <p:nvPr/>
      </p:nvGrpSpPr>
      <p:grpSpPr>
        <a:xfrm>
          <a:off x="0" y="0"/>
          <a:ext cx="0" cy="0"/>
          <a:chOff x="0" y="0"/>
          <a:chExt cx="0" cy="0"/>
        </a:xfrm>
      </p:grpSpPr>
      <p:sp>
        <p:nvSpPr>
          <p:cNvPr id="61" name="Google Shape;61;p16"/>
          <p:cNvSpPr/>
          <p:nvPr>
            <p:ph idx="2" type="pic"/>
          </p:nvPr>
        </p:nvSpPr>
        <p:spPr>
          <a:xfrm>
            <a:off x="791766" y="2984405"/>
            <a:ext cx="3780234" cy="141042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2" name="Shape 62"/>
        <p:cNvGrpSpPr/>
        <p:nvPr/>
      </p:nvGrpSpPr>
      <p:grpSpPr>
        <a:xfrm>
          <a:off x="0" y="0"/>
          <a:ext cx="0" cy="0"/>
          <a:chOff x="0" y="0"/>
          <a:chExt cx="0" cy="0"/>
        </a:xfrm>
      </p:grpSpPr>
      <p:sp>
        <p:nvSpPr>
          <p:cNvPr id="63" name="Google Shape;63;p17"/>
          <p:cNvSpPr/>
          <p:nvPr>
            <p:ph idx="2" type="pic"/>
          </p:nvPr>
        </p:nvSpPr>
        <p:spPr>
          <a:xfrm>
            <a:off x="1840230" y="1119575"/>
            <a:ext cx="2063871" cy="254236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64" name="Shape 64"/>
        <p:cNvGrpSpPr/>
        <p:nvPr/>
      </p:nvGrpSpPr>
      <p:grpSpPr>
        <a:xfrm>
          <a:off x="0" y="0"/>
          <a:ext cx="0" cy="0"/>
          <a:chOff x="0" y="0"/>
          <a:chExt cx="0" cy="0"/>
        </a:xfrm>
      </p:grpSpPr>
      <p:sp>
        <p:nvSpPr>
          <p:cNvPr id="65" name="Google Shape;65;p18"/>
          <p:cNvSpPr/>
          <p:nvPr>
            <p:ph idx="2" type="pic"/>
          </p:nvPr>
        </p:nvSpPr>
        <p:spPr>
          <a:xfrm>
            <a:off x="2240420" y="3195095"/>
            <a:ext cx="2921133" cy="1948406"/>
          </a:xfrm>
          <a:prstGeom prst="rect">
            <a:avLst/>
          </a:prstGeom>
          <a:noFill/>
          <a:ln>
            <a:noFill/>
          </a:ln>
        </p:spPr>
      </p:sp>
      <p:sp>
        <p:nvSpPr>
          <p:cNvPr id="66" name="Google Shape;66;p18"/>
          <p:cNvSpPr/>
          <p:nvPr>
            <p:ph idx="3" type="pic"/>
          </p:nvPr>
        </p:nvSpPr>
        <p:spPr>
          <a:xfrm>
            <a:off x="5227852" y="3195095"/>
            <a:ext cx="3124383" cy="1948406"/>
          </a:xfrm>
          <a:prstGeom prst="rect">
            <a:avLst/>
          </a:prstGeom>
          <a:noFill/>
          <a:ln>
            <a:noFill/>
          </a:ln>
        </p:spPr>
      </p:sp>
      <p:sp>
        <p:nvSpPr>
          <p:cNvPr id="67" name="Google Shape;67;p18"/>
          <p:cNvSpPr/>
          <p:nvPr>
            <p:ph idx="4" type="pic"/>
          </p:nvPr>
        </p:nvSpPr>
        <p:spPr>
          <a:xfrm>
            <a:off x="5803977" y="1494476"/>
            <a:ext cx="2548258" cy="1634395"/>
          </a:xfrm>
          <a:prstGeom prst="rect">
            <a:avLst/>
          </a:prstGeom>
          <a:noFill/>
          <a:ln>
            <a:noFill/>
          </a:ln>
        </p:spPr>
      </p:sp>
      <p:sp>
        <p:nvSpPr>
          <p:cNvPr id="68" name="Google Shape;68;p18"/>
          <p:cNvSpPr/>
          <p:nvPr>
            <p:ph idx="5" type="pic"/>
          </p:nvPr>
        </p:nvSpPr>
        <p:spPr>
          <a:xfrm>
            <a:off x="3826400" y="921896"/>
            <a:ext cx="1910031" cy="2206975"/>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9" name="Shape 6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oppins Thin"/>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20"/>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3" name="Google Shape;73;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 name="Shape 76"/>
        <p:cNvGrpSpPr/>
        <p:nvPr/>
      </p:nvGrpSpPr>
      <p:grpSpPr>
        <a:xfrm>
          <a:off x="0" y="0"/>
          <a:ext cx="0" cy="0"/>
          <a:chOff x="0" y="0"/>
          <a:chExt cx="0" cy="0"/>
        </a:xfrm>
      </p:grpSpPr>
      <p:sp>
        <p:nvSpPr>
          <p:cNvPr id="77" name="Google Shape;77;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2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22"/>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oppins Thin"/>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22"/>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5" name="Google Shape;85;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8" name="Shape 88"/>
        <p:cNvGrpSpPr/>
        <p:nvPr/>
      </p:nvGrpSpPr>
      <p:grpSpPr>
        <a:xfrm>
          <a:off x="0" y="0"/>
          <a:ext cx="0" cy="0"/>
          <a:chOff x="0" y="0"/>
          <a:chExt cx="0" cy="0"/>
        </a:xfrm>
      </p:grpSpPr>
      <p:sp>
        <p:nvSpPr>
          <p:cNvPr id="89" name="Google Shape;89;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23"/>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23"/>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5" name="Shape 95"/>
        <p:cNvGrpSpPr/>
        <p:nvPr/>
      </p:nvGrpSpPr>
      <p:grpSpPr>
        <a:xfrm>
          <a:off x="0" y="0"/>
          <a:ext cx="0" cy="0"/>
          <a:chOff x="0" y="0"/>
          <a:chExt cx="0" cy="0"/>
        </a:xfrm>
      </p:grpSpPr>
      <p:sp>
        <p:nvSpPr>
          <p:cNvPr id="96" name="Google Shape;96;p24"/>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4"/>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8" name="Google Shape;98;p24"/>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4"/>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4"/>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2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oppins Thin"/>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6"/>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2" name="Google Shape;112;p26"/>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3" name="Google Shape;11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oppins Thin"/>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7"/>
          <p:cNvSpPr/>
          <p:nvPr>
            <p:ph idx="2" type="pic"/>
          </p:nvPr>
        </p:nvSpPr>
        <p:spPr>
          <a:xfrm>
            <a:off x="3887391" y="740569"/>
            <a:ext cx="4629150" cy="3655219"/>
          </a:xfrm>
          <a:prstGeom prst="rect">
            <a:avLst/>
          </a:prstGeom>
          <a:noFill/>
          <a:ln>
            <a:noFill/>
          </a:ln>
        </p:spPr>
      </p:sp>
      <p:sp>
        <p:nvSpPr>
          <p:cNvPr id="119" name="Google Shape;119;p27"/>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0" name="Google Shape;12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8"/>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9"/>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9"/>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35" name="Shape 13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6" name="Shape 136"/>
        <p:cNvGrpSpPr/>
        <p:nvPr/>
      </p:nvGrpSpPr>
      <p:grpSpPr>
        <a:xfrm>
          <a:off x="0" y="0"/>
          <a:ext cx="0" cy="0"/>
          <a:chOff x="0" y="0"/>
          <a:chExt cx="0" cy="0"/>
        </a:xfrm>
      </p:grpSpPr>
      <p:sp>
        <p:nvSpPr>
          <p:cNvPr id="137" name="Google Shape;137;p31"/>
          <p:cNvSpPr/>
          <p:nvPr>
            <p:ph idx="2" type="pic"/>
          </p:nvPr>
        </p:nvSpPr>
        <p:spPr>
          <a:xfrm>
            <a:off x="7064021" y="849521"/>
            <a:ext cx="972772" cy="1124276"/>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1.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oppins Thin"/>
              <a:buNone/>
              <a:defRPr b="0" i="0" sz="3300" u="none" cap="none" strike="noStrike">
                <a:solidFill>
                  <a:schemeClr val="dk1"/>
                </a:solidFill>
                <a:latin typeface="Poppins Thin"/>
                <a:ea typeface="Poppins Thin"/>
                <a:cs typeface="Poppins Thin"/>
                <a:sym typeface="Poppins Thi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Poppins"/>
                <a:ea typeface="Poppins"/>
                <a:cs typeface="Poppins"/>
                <a:sym typeface="Poppi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Poppins"/>
                <a:ea typeface="Poppins"/>
                <a:cs typeface="Poppins"/>
                <a:sym typeface="Poppins"/>
              </a:defRPr>
            </a:lvl1pPr>
            <a:lvl2pPr indent="0" lvl="1" marL="0" marR="0" rtl="0" algn="r">
              <a:spcBef>
                <a:spcPts val="0"/>
              </a:spcBef>
              <a:buNone/>
              <a:defRPr b="0" i="0" sz="900" u="none" cap="none" strike="noStrike">
                <a:solidFill>
                  <a:srgbClr val="888888"/>
                </a:solidFill>
                <a:latin typeface="Poppins"/>
                <a:ea typeface="Poppins"/>
                <a:cs typeface="Poppins"/>
                <a:sym typeface="Poppins"/>
              </a:defRPr>
            </a:lvl2pPr>
            <a:lvl3pPr indent="0" lvl="2" marL="0" marR="0" rtl="0" algn="r">
              <a:spcBef>
                <a:spcPts val="0"/>
              </a:spcBef>
              <a:buNone/>
              <a:defRPr b="0" i="0" sz="900" u="none" cap="none" strike="noStrike">
                <a:solidFill>
                  <a:srgbClr val="888888"/>
                </a:solidFill>
                <a:latin typeface="Poppins"/>
                <a:ea typeface="Poppins"/>
                <a:cs typeface="Poppins"/>
                <a:sym typeface="Poppins"/>
              </a:defRPr>
            </a:lvl3pPr>
            <a:lvl4pPr indent="0" lvl="3" marL="0" marR="0" rtl="0" algn="r">
              <a:spcBef>
                <a:spcPts val="0"/>
              </a:spcBef>
              <a:buNone/>
              <a:defRPr b="0" i="0" sz="900" u="none" cap="none" strike="noStrike">
                <a:solidFill>
                  <a:srgbClr val="888888"/>
                </a:solidFill>
                <a:latin typeface="Poppins"/>
                <a:ea typeface="Poppins"/>
                <a:cs typeface="Poppins"/>
                <a:sym typeface="Poppins"/>
              </a:defRPr>
            </a:lvl4pPr>
            <a:lvl5pPr indent="0" lvl="4" marL="0" marR="0" rtl="0" algn="r">
              <a:spcBef>
                <a:spcPts val="0"/>
              </a:spcBef>
              <a:buNone/>
              <a:defRPr b="0" i="0" sz="900" u="none" cap="none" strike="noStrike">
                <a:solidFill>
                  <a:srgbClr val="888888"/>
                </a:solidFill>
                <a:latin typeface="Poppins"/>
                <a:ea typeface="Poppins"/>
                <a:cs typeface="Poppins"/>
                <a:sym typeface="Poppins"/>
              </a:defRPr>
            </a:lvl5pPr>
            <a:lvl6pPr indent="0" lvl="5" marL="0" marR="0" rtl="0" algn="r">
              <a:spcBef>
                <a:spcPts val="0"/>
              </a:spcBef>
              <a:buNone/>
              <a:defRPr b="0" i="0" sz="900" u="none" cap="none" strike="noStrike">
                <a:solidFill>
                  <a:srgbClr val="888888"/>
                </a:solidFill>
                <a:latin typeface="Poppins"/>
                <a:ea typeface="Poppins"/>
                <a:cs typeface="Poppins"/>
                <a:sym typeface="Poppins"/>
              </a:defRPr>
            </a:lvl6pPr>
            <a:lvl7pPr indent="0" lvl="6" marL="0" marR="0" rtl="0" algn="r">
              <a:spcBef>
                <a:spcPts val="0"/>
              </a:spcBef>
              <a:buNone/>
              <a:defRPr b="0" i="0" sz="900" u="none" cap="none" strike="noStrike">
                <a:solidFill>
                  <a:srgbClr val="888888"/>
                </a:solidFill>
                <a:latin typeface="Poppins"/>
                <a:ea typeface="Poppins"/>
                <a:cs typeface="Poppins"/>
                <a:sym typeface="Poppins"/>
              </a:defRPr>
            </a:lvl7pPr>
            <a:lvl8pPr indent="0" lvl="7" marL="0" marR="0" rtl="0" algn="r">
              <a:spcBef>
                <a:spcPts val="0"/>
              </a:spcBef>
              <a:buNone/>
              <a:defRPr b="0" i="0" sz="900" u="none" cap="none" strike="noStrike">
                <a:solidFill>
                  <a:srgbClr val="888888"/>
                </a:solidFill>
                <a:latin typeface="Poppins"/>
                <a:ea typeface="Poppins"/>
                <a:cs typeface="Poppins"/>
                <a:sym typeface="Poppins"/>
              </a:defRPr>
            </a:lvl8pPr>
            <a:lvl9pPr indent="0" lvl="8" marL="0" marR="0" rtl="0" algn="r">
              <a:spcBef>
                <a:spcPts val="0"/>
              </a:spcBef>
              <a:buNone/>
              <a:defRPr b="0" i="0" sz="900" u="none" cap="none" strike="noStrike">
                <a:solidFill>
                  <a:srgbClr val="888888"/>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mc:AlternateContent>
    <mc:Choice Requires="p14">
      <p:transition spd="slow" p14:dur="15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10.gif"/><Relationship Id="rId5"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github.com/alexolongoria/alexolongoria.projects" TargetMode="External"/><Relationship Id="rId4" Type="http://schemas.openxmlformats.org/officeDocument/2006/relationships/hyperlink" Target="https://github.com/alexolongoria/alexolongoria.projects/blob/main/Content%20Projects/2023_GT_DEI_Annual_Report.pdf" TargetMode="External"/><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 name="Shape 141"/>
        <p:cNvGrpSpPr/>
        <p:nvPr/>
      </p:nvGrpSpPr>
      <p:grpSpPr>
        <a:xfrm>
          <a:off x="0" y="0"/>
          <a:ext cx="0" cy="0"/>
          <a:chOff x="0" y="0"/>
          <a:chExt cx="0" cy="0"/>
        </a:xfrm>
      </p:grpSpPr>
      <p:sp>
        <p:nvSpPr>
          <p:cNvPr id="142" name="Google Shape;142;p32"/>
          <p:cNvSpPr/>
          <p:nvPr/>
        </p:nvSpPr>
        <p:spPr>
          <a:xfrm>
            <a:off x="4063615" y="2542204"/>
            <a:ext cx="4288619" cy="2601297"/>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143" name="Google Shape;143;p32"/>
          <p:cNvSpPr/>
          <p:nvPr/>
        </p:nvSpPr>
        <p:spPr>
          <a:xfrm>
            <a:off x="574131" y="1642538"/>
            <a:ext cx="1352400" cy="1352400"/>
          </a:xfrm>
          <a:prstGeom prst="ellipse">
            <a:avLst/>
          </a:prstGeom>
          <a:solidFill>
            <a:srgbClr val="003ABE"/>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44" name="Google Shape;144;p32"/>
          <p:cNvSpPr txBox="1"/>
          <p:nvPr/>
        </p:nvSpPr>
        <p:spPr>
          <a:xfrm>
            <a:off x="1711000" y="670750"/>
            <a:ext cx="6646800" cy="1200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3900">
                <a:solidFill>
                  <a:schemeClr val="lt1"/>
                </a:solidFill>
                <a:latin typeface="Poppins Thin"/>
                <a:ea typeface="Poppins Thin"/>
                <a:cs typeface="Poppins Thin"/>
                <a:sym typeface="Poppins Thin"/>
              </a:rPr>
              <a:t>SENIOR INVESTOR RELATIONS ANALYST</a:t>
            </a:r>
            <a:endParaRPr sz="300"/>
          </a:p>
        </p:txBody>
      </p:sp>
      <p:sp>
        <p:nvSpPr>
          <p:cNvPr id="145" name="Google Shape;145;p32"/>
          <p:cNvSpPr txBox="1"/>
          <p:nvPr/>
        </p:nvSpPr>
        <p:spPr>
          <a:xfrm>
            <a:off x="1100779" y="1829734"/>
            <a:ext cx="4455300" cy="738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4800">
                <a:solidFill>
                  <a:schemeClr val="lt1"/>
                </a:solidFill>
                <a:latin typeface="Poppins"/>
                <a:ea typeface="Poppins"/>
                <a:cs typeface="Poppins"/>
                <a:sym typeface="Poppins"/>
              </a:rPr>
              <a:t>Tractian</a:t>
            </a:r>
            <a:endParaRPr b="1" sz="4800">
              <a:solidFill>
                <a:schemeClr val="lt1"/>
              </a:solidFill>
              <a:latin typeface="Poppins"/>
              <a:ea typeface="Poppins"/>
              <a:cs typeface="Poppins"/>
              <a:sym typeface="Poppins"/>
            </a:endParaRPr>
          </a:p>
        </p:txBody>
      </p:sp>
      <p:sp>
        <p:nvSpPr>
          <p:cNvPr id="146" name="Google Shape;146;p32"/>
          <p:cNvSpPr txBox="1"/>
          <p:nvPr/>
        </p:nvSpPr>
        <p:spPr>
          <a:xfrm>
            <a:off x="779018" y="444839"/>
            <a:ext cx="1655087" cy="138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Profile Presentation</a:t>
            </a:r>
            <a:endParaRPr sz="900">
              <a:solidFill>
                <a:schemeClr val="lt1"/>
              </a:solidFill>
              <a:latin typeface="Poppins"/>
              <a:ea typeface="Poppins"/>
              <a:cs typeface="Poppins"/>
              <a:sym typeface="Poppins"/>
            </a:endParaRPr>
          </a:p>
        </p:txBody>
      </p:sp>
      <p:cxnSp>
        <p:nvCxnSpPr>
          <p:cNvPr id="147" name="Google Shape;147;p32"/>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sp>
        <p:nvSpPr>
          <p:cNvPr id="148" name="Google Shape;148;p32"/>
          <p:cNvSpPr txBox="1"/>
          <p:nvPr/>
        </p:nvSpPr>
        <p:spPr>
          <a:xfrm>
            <a:off x="2031829" y="3645142"/>
            <a:ext cx="15510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
                <a:solidFill>
                  <a:schemeClr val="lt1"/>
                </a:solidFill>
                <a:latin typeface="Poppins"/>
                <a:ea typeface="Poppins"/>
                <a:cs typeface="Poppins"/>
                <a:sym typeface="Poppins"/>
              </a:rPr>
              <a:t>Alex O Longoria</a:t>
            </a:r>
            <a:endParaRPr sz="1100"/>
          </a:p>
        </p:txBody>
      </p:sp>
      <p:sp>
        <p:nvSpPr>
          <p:cNvPr id="149" name="Google Shape;149;p32"/>
          <p:cNvSpPr txBox="1"/>
          <p:nvPr/>
        </p:nvSpPr>
        <p:spPr>
          <a:xfrm>
            <a:off x="2031673" y="3929850"/>
            <a:ext cx="1551000" cy="43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i="1" lang="en" sz="800">
                <a:solidFill>
                  <a:schemeClr val="lt1"/>
                </a:solidFill>
                <a:latin typeface="Poppins Thin"/>
                <a:ea typeface="Poppins Thin"/>
                <a:cs typeface="Poppins Thin"/>
                <a:sym typeface="Poppins Thin"/>
              </a:rPr>
              <a:t>Experienced </a:t>
            </a:r>
            <a:r>
              <a:rPr lang="en" sz="800">
                <a:solidFill>
                  <a:schemeClr val="lt1"/>
                </a:solidFill>
                <a:latin typeface="Poppins Thin"/>
                <a:ea typeface="Poppins Thin"/>
                <a:cs typeface="Poppins Thin"/>
                <a:sym typeface="Poppins Thin"/>
              </a:rPr>
              <a:t>Communications &amp; Business Development Strategist</a:t>
            </a:r>
            <a:endParaRPr sz="1100"/>
          </a:p>
        </p:txBody>
      </p:sp>
      <p:pic>
        <p:nvPicPr>
          <p:cNvPr id="150" name="Google Shape;150;p32" title="IMG_0051.JPG"/>
          <p:cNvPicPr preferRelativeResize="0"/>
          <p:nvPr>
            <p:ph idx="2" type="pic"/>
          </p:nvPr>
        </p:nvPicPr>
        <p:blipFill rotWithShape="1">
          <a:blip r:embed="rId3">
            <a:alphaModFix/>
          </a:blip>
          <a:srcRect b="48022" l="0" r="0" t="0"/>
          <a:stretch/>
        </p:blipFill>
        <p:spPr>
          <a:xfrm>
            <a:off x="4063615" y="2542204"/>
            <a:ext cx="4288619" cy="26012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4276877" y="1119576"/>
            <a:ext cx="3722700" cy="62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Contact</a:t>
            </a:r>
            <a:endParaRPr sz="1100"/>
          </a:p>
        </p:txBody>
      </p:sp>
      <p:sp>
        <p:nvSpPr>
          <p:cNvPr id="353" name="Google Shape;353;p41"/>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354" name="Google Shape;354;p41"/>
          <p:cNvCxnSpPr/>
          <p:nvPr/>
        </p:nvCxnSpPr>
        <p:spPr>
          <a:xfrm>
            <a:off x="791766" y="627048"/>
            <a:ext cx="7560600" cy="0"/>
          </a:xfrm>
          <a:prstGeom prst="straightConnector1">
            <a:avLst/>
          </a:prstGeom>
          <a:noFill/>
          <a:ln cap="flat" cmpd="sng" w="9525">
            <a:solidFill>
              <a:schemeClr val="accent1"/>
            </a:solidFill>
            <a:prstDash val="solid"/>
            <a:round/>
            <a:headEnd len="sm" w="sm" type="none"/>
            <a:tailEnd len="sm" w="sm" type="none"/>
          </a:ln>
        </p:spPr>
      </p:cxnSp>
      <p:sp>
        <p:nvSpPr>
          <p:cNvPr id="355" name="Google Shape;355;p41"/>
          <p:cNvSpPr txBox="1"/>
          <p:nvPr/>
        </p:nvSpPr>
        <p:spPr>
          <a:xfrm>
            <a:off x="4276877" y="1828597"/>
            <a:ext cx="3722700" cy="5865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Thank you for your time and consideration. Please feel free to contact me if you have any additional questions. I look forward to hearing from you!</a:t>
            </a:r>
            <a:endParaRPr sz="1100"/>
          </a:p>
        </p:txBody>
      </p:sp>
      <p:grpSp>
        <p:nvGrpSpPr>
          <p:cNvPr id="356" name="Google Shape;356;p41"/>
          <p:cNvGrpSpPr/>
          <p:nvPr/>
        </p:nvGrpSpPr>
        <p:grpSpPr>
          <a:xfrm>
            <a:off x="4392149" y="3115775"/>
            <a:ext cx="3251159" cy="1034849"/>
            <a:chOff x="5856198" y="4154366"/>
            <a:chExt cx="4334878" cy="1379799"/>
          </a:xfrm>
        </p:grpSpPr>
        <p:grpSp>
          <p:nvGrpSpPr>
            <p:cNvPr id="357" name="Google Shape;357;p41"/>
            <p:cNvGrpSpPr/>
            <p:nvPr/>
          </p:nvGrpSpPr>
          <p:grpSpPr>
            <a:xfrm>
              <a:off x="5867883" y="5257265"/>
              <a:ext cx="4323193" cy="276900"/>
              <a:chOff x="5867883" y="5365232"/>
              <a:chExt cx="4323193" cy="276900"/>
            </a:xfrm>
          </p:grpSpPr>
          <p:sp>
            <p:nvSpPr>
              <p:cNvPr id="358" name="Google Shape;358;p41"/>
              <p:cNvSpPr/>
              <p:nvPr/>
            </p:nvSpPr>
            <p:spPr>
              <a:xfrm>
                <a:off x="5867883" y="5386579"/>
                <a:ext cx="169716" cy="234304"/>
              </a:xfrm>
              <a:custGeom>
                <a:rect b="b" l="l" r="r" t="t"/>
                <a:pathLst>
                  <a:path extrusionOk="0" fill="none" h="234304" w="169716">
                    <a:moveTo>
                      <a:pt x="84858" y="0"/>
                    </a:moveTo>
                    <a:cubicBezTo>
                      <a:pt x="38797" y="1086"/>
                      <a:pt x="709" y="45406"/>
                      <a:pt x="0" y="84855"/>
                    </a:cubicBezTo>
                    <a:cubicBezTo>
                      <a:pt x="48" y="142996"/>
                      <a:pt x="76510" y="228868"/>
                      <a:pt x="79172" y="231769"/>
                    </a:cubicBezTo>
                    <a:cubicBezTo>
                      <a:pt x="82784" y="234647"/>
                      <a:pt x="87657" y="234460"/>
                      <a:pt x="90543" y="231769"/>
                    </a:cubicBezTo>
                    <a:cubicBezTo>
                      <a:pt x="90019" y="228785"/>
                      <a:pt x="167852" y="141636"/>
                      <a:pt x="169716" y="84855"/>
                    </a:cubicBezTo>
                    <a:cubicBezTo>
                      <a:pt x="166496" y="37837"/>
                      <a:pt x="128268" y="-6890"/>
                      <a:pt x="84858" y="0"/>
                    </a:cubicBezTo>
                    <a:close/>
                    <a:moveTo>
                      <a:pt x="84858" y="127548"/>
                    </a:moveTo>
                    <a:cubicBezTo>
                      <a:pt x="61503" y="125014"/>
                      <a:pt x="40216" y="109533"/>
                      <a:pt x="42164" y="84855"/>
                    </a:cubicBezTo>
                    <a:cubicBezTo>
                      <a:pt x="40385" y="64495"/>
                      <a:pt x="62442" y="42998"/>
                      <a:pt x="84858" y="42162"/>
                    </a:cubicBezTo>
                    <a:cubicBezTo>
                      <a:pt x="108278" y="45041"/>
                      <a:pt x="131350" y="59060"/>
                      <a:pt x="127551" y="84856"/>
                    </a:cubicBezTo>
                    <a:cubicBezTo>
                      <a:pt x="126146" y="110627"/>
                      <a:pt x="106600" y="127644"/>
                      <a:pt x="84858" y="127548"/>
                    </a:cubicBezTo>
                    <a:close/>
                  </a:path>
                  <a:path extrusionOk="0" h="234304" w="169716">
                    <a:moveTo>
                      <a:pt x="84858" y="0"/>
                    </a:moveTo>
                    <a:cubicBezTo>
                      <a:pt x="34444" y="-2235"/>
                      <a:pt x="-4062" y="39591"/>
                      <a:pt x="0" y="84855"/>
                    </a:cubicBezTo>
                    <a:cubicBezTo>
                      <a:pt x="723" y="143074"/>
                      <a:pt x="75573" y="228180"/>
                      <a:pt x="79172" y="231769"/>
                    </a:cubicBezTo>
                    <a:cubicBezTo>
                      <a:pt x="81622" y="235724"/>
                      <a:pt x="87350" y="236037"/>
                      <a:pt x="90543" y="231769"/>
                    </a:cubicBezTo>
                    <a:cubicBezTo>
                      <a:pt x="88619" y="225346"/>
                      <a:pt x="178249" y="146999"/>
                      <a:pt x="169716" y="84855"/>
                    </a:cubicBezTo>
                    <a:cubicBezTo>
                      <a:pt x="178773" y="39141"/>
                      <a:pt x="133638" y="-4095"/>
                      <a:pt x="84858" y="0"/>
                    </a:cubicBezTo>
                    <a:close/>
                    <a:moveTo>
                      <a:pt x="84858" y="127548"/>
                    </a:moveTo>
                    <a:cubicBezTo>
                      <a:pt x="60718" y="127456"/>
                      <a:pt x="39898" y="110529"/>
                      <a:pt x="42164" y="84855"/>
                    </a:cubicBezTo>
                    <a:cubicBezTo>
                      <a:pt x="42045" y="60181"/>
                      <a:pt x="60400" y="43435"/>
                      <a:pt x="84858" y="42162"/>
                    </a:cubicBezTo>
                    <a:cubicBezTo>
                      <a:pt x="110367" y="43264"/>
                      <a:pt x="131134" y="62176"/>
                      <a:pt x="127551" y="84856"/>
                    </a:cubicBezTo>
                    <a:cubicBezTo>
                      <a:pt x="125712" y="108100"/>
                      <a:pt x="111307" y="129926"/>
                      <a:pt x="84858" y="12754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59" name="Google Shape;359;p41"/>
              <p:cNvSpPr txBox="1"/>
              <p:nvPr/>
            </p:nvSpPr>
            <p:spPr>
              <a:xfrm>
                <a:off x="6209776" y="5365232"/>
                <a:ext cx="39813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7F7F7F"/>
                    </a:solidFill>
                    <a:latin typeface="Poppins"/>
                    <a:ea typeface="Poppins"/>
                    <a:cs typeface="Poppins"/>
                    <a:sym typeface="Poppins"/>
                  </a:rPr>
                  <a:t>Atlanta, GA</a:t>
                </a:r>
                <a:endParaRPr sz="1100"/>
              </a:p>
            </p:txBody>
          </p:sp>
        </p:grpSp>
        <p:grpSp>
          <p:nvGrpSpPr>
            <p:cNvPr id="360" name="Google Shape;360;p41"/>
            <p:cNvGrpSpPr/>
            <p:nvPr/>
          </p:nvGrpSpPr>
          <p:grpSpPr>
            <a:xfrm>
              <a:off x="5856198" y="4705816"/>
              <a:ext cx="2940478" cy="276900"/>
              <a:chOff x="5856198" y="4964776"/>
              <a:chExt cx="2940478" cy="276900"/>
            </a:xfrm>
          </p:grpSpPr>
          <p:sp>
            <p:nvSpPr>
              <p:cNvPr id="361" name="Google Shape;361;p41"/>
              <p:cNvSpPr/>
              <p:nvPr/>
            </p:nvSpPr>
            <p:spPr>
              <a:xfrm>
                <a:off x="5856198" y="5006730"/>
                <a:ext cx="193086" cy="193090"/>
              </a:xfrm>
              <a:custGeom>
                <a:rect b="b" l="l" r="r" t="t"/>
                <a:pathLst>
                  <a:path extrusionOk="0" fill="none" h="193090" w="193086">
                    <a:moveTo>
                      <a:pt x="189330" y="153536"/>
                    </a:moveTo>
                    <a:cubicBezTo>
                      <a:pt x="183025" y="148101"/>
                      <a:pt x="177829" y="145836"/>
                      <a:pt x="167925" y="139266"/>
                    </a:cubicBezTo>
                    <a:cubicBezTo>
                      <a:pt x="159135" y="134003"/>
                      <a:pt x="153523" y="128333"/>
                      <a:pt x="148896" y="126583"/>
                    </a:cubicBezTo>
                    <a:cubicBezTo>
                      <a:pt x="144962" y="123316"/>
                      <a:pt x="141009" y="124399"/>
                      <a:pt x="137579" y="128419"/>
                    </a:cubicBezTo>
                    <a:cubicBezTo>
                      <a:pt x="133288" y="133045"/>
                      <a:pt x="131701" y="136138"/>
                      <a:pt x="125806" y="143557"/>
                    </a:cubicBezTo>
                    <a:cubicBezTo>
                      <a:pt x="124006" y="146405"/>
                      <a:pt x="118705" y="147982"/>
                      <a:pt x="115099" y="145778"/>
                    </a:cubicBezTo>
                    <a:cubicBezTo>
                      <a:pt x="107664" y="138910"/>
                      <a:pt x="97396" y="137141"/>
                      <a:pt x="76815" y="116276"/>
                    </a:cubicBezTo>
                    <a:cubicBezTo>
                      <a:pt x="57685" y="95894"/>
                      <a:pt x="52389" y="85814"/>
                      <a:pt x="47313" y="77991"/>
                    </a:cubicBezTo>
                    <a:cubicBezTo>
                      <a:pt x="45250" y="74760"/>
                      <a:pt x="46590" y="70716"/>
                      <a:pt x="49534" y="67285"/>
                    </a:cubicBezTo>
                    <a:cubicBezTo>
                      <a:pt x="54328" y="62496"/>
                      <a:pt x="60708" y="57478"/>
                      <a:pt x="64672" y="55511"/>
                    </a:cubicBezTo>
                    <a:cubicBezTo>
                      <a:pt x="68378" y="53022"/>
                      <a:pt x="68851" y="47732"/>
                      <a:pt x="66508" y="44193"/>
                    </a:cubicBezTo>
                    <a:cubicBezTo>
                      <a:pt x="62089" y="38451"/>
                      <a:pt x="57569" y="31256"/>
                      <a:pt x="54215" y="25752"/>
                    </a:cubicBezTo>
                    <a:cubicBezTo>
                      <a:pt x="50675" y="18979"/>
                      <a:pt x="45328" y="13824"/>
                      <a:pt x="39552" y="3755"/>
                    </a:cubicBezTo>
                    <a:cubicBezTo>
                      <a:pt x="37105" y="752"/>
                      <a:pt x="31819" y="-1393"/>
                      <a:pt x="28205" y="1202"/>
                    </a:cubicBezTo>
                    <a:cubicBezTo>
                      <a:pt x="21125" y="4955"/>
                      <a:pt x="15876" y="7690"/>
                      <a:pt x="11295" y="11347"/>
                    </a:cubicBezTo>
                    <a:cubicBezTo>
                      <a:pt x="6358" y="14551"/>
                      <a:pt x="3391" y="19413"/>
                      <a:pt x="1913" y="23486"/>
                    </a:cubicBezTo>
                    <a:cubicBezTo>
                      <a:pt x="3403" y="34857"/>
                      <a:pt x="-5112" y="82123"/>
                      <a:pt x="55957" y="137135"/>
                    </a:cubicBezTo>
                    <a:cubicBezTo>
                      <a:pt x="118938" y="197895"/>
                      <a:pt x="151302" y="192948"/>
                      <a:pt x="169600" y="191176"/>
                    </a:cubicBezTo>
                    <a:cubicBezTo>
                      <a:pt x="176005" y="189476"/>
                      <a:pt x="179239" y="185691"/>
                      <a:pt x="181739" y="181793"/>
                    </a:cubicBezTo>
                    <a:cubicBezTo>
                      <a:pt x="184890" y="178078"/>
                      <a:pt x="188226" y="171994"/>
                      <a:pt x="191884" y="164887"/>
                    </a:cubicBezTo>
                    <a:cubicBezTo>
                      <a:pt x="194146" y="161288"/>
                      <a:pt x="192796" y="155730"/>
                      <a:pt x="189330" y="153536"/>
                    </a:cubicBezTo>
                    <a:close/>
                  </a:path>
                  <a:path extrusionOk="0" h="193090" w="193086">
                    <a:moveTo>
                      <a:pt x="189330" y="153536"/>
                    </a:moveTo>
                    <a:cubicBezTo>
                      <a:pt x="184905" y="150065"/>
                      <a:pt x="177321" y="147053"/>
                      <a:pt x="167925" y="139266"/>
                    </a:cubicBezTo>
                    <a:cubicBezTo>
                      <a:pt x="159064" y="133352"/>
                      <a:pt x="156572" y="130718"/>
                      <a:pt x="148896" y="126583"/>
                    </a:cubicBezTo>
                    <a:cubicBezTo>
                      <a:pt x="145088" y="124884"/>
                      <a:pt x="139500" y="124507"/>
                      <a:pt x="137579" y="128419"/>
                    </a:cubicBezTo>
                    <a:cubicBezTo>
                      <a:pt x="134342" y="131048"/>
                      <a:pt x="130100" y="137316"/>
                      <a:pt x="125806" y="143557"/>
                    </a:cubicBezTo>
                    <a:cubicBezTo>
                      <a:pt x="122820" y="146544"/>
                      <a:pt x="119230" y="146966"/>
                      <a:pt x="115099" y="145778"/>
                    </a:cubicBezTo>
                    <a:cubicBezTo>
                      <a:pt x="106896" y="141519"/>
                      <a:pt x="99043" y="137396"/>
                      <a:pt x="76815" y="116276"/>
                    </a:cubicBezTo>
                    <a:cubicBezTo>
                      <a:pt x="55592" y="96025"/>
                      <a:pt x="50507" y="84533"/>
                      <a:pt x="47313" y="77991"/>
                    </a:cubicBezTo>
                    <a:cubicBezTo>
                      <a:pt x="45328" y="74512"/>
                      <a:pt x="45823" y="69791"/>
                      <a:pt x="49534" y="67285"/>
                    </a:cubicBezTo>
                    <a:cubicBezTo>
                      <a:pt x="53438" y="64092"/>
                      <a:pt x="60917" y="58392"/>
                      <a:pt x="64672" y="55511"/>
                    </a:cubicBezTo>
                    <a:cubicBezTo>
                      <a:pt x="68683" y="53616"/>
                      <a:pt x="69390" y="48403"/>
                      <a:pt x="66508" y="44193"/>
                    </a:cubicBezTo>
                    <a:cubicBezTo>
                      <a:pt x="61073" y="35284"/>
                      <a:pt x="57843" y="30244"/>
                      <a:pt x="54215" y="25752"/>
                    </a:cubicBezTo>
                    <a:cubicBezTo>
                      <a:pt x="49269" y="19550"/>
                      <a:pt x="42491" y="8723"/>
                      <a:pt x="39552" y="3755"/>
                    </a:cubicBezTo>
                    <a:cubicBezTo>
                      <a:pt x="36675" y="-767"/>
                      <a:pt x="32139" y="-2141"/>
                      <a:pt x="28205" y="1202"/>
                    </a:cubicBezTo>
                    <a:cubicBezTo>
                      <a:pt x="24746" y="4401"/>
                      <a:pt x="18705" y="7243"/>
                      <a:pt x="11295" y="11347"/>
                    </a:cubicBezTo>
                    <a:cubicBezTo>
                      <a:pt x="5601" y="14085"/>
                      <a:pt x="3959" y="17322"/>
                      <a:pt x="1913" y="23486"/>
                    </a:cubicBezTo>
                    <a:cubicBezTo>
                      <a:pt x="-3559" y="40779"/>
                      <a:pt x="1378" y="76473"/>
                      <a:pt x="55957" y="137135"/>
                    </a:cubicBezTo>
                    <a:cubicBezTo>
                      <a:pt x="115928" y="200269"/>
                      <a:pt x="153635" y="195499"/>
                      <a:pt x="169600" y="191176"/>
                    </a:cubicBezTo>
                    <a:cubicBezTo>
                      <a:pt x="174657" y="188517"/>
                      <a:pt x="179847" y="186531"/>
                      <a:pt x="181739" y="181793"/>
                    </a:cubicBezTo>
                    <a:cubicBezTo>
                      <a:pt x="184375" y="175552"/>
                      <a:pt x="188788" y="168578"/>
                      <a:pt x="191884" y="164887"/>
                    </a:cubicBezTo>
                    <a:cubicBezTo>
                      <a:pt x="193984" y="161456"/>
                      <a:pt x="192831" y="155705"/>
                      <a:pt x="189330" y="15353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62" name="Google Shape;362;p41"/>
              <p:cNvSpPr txBox="1"/>
              <p:nvPr/>
            </p:nvSpPr>
            <p:spPr>
              <a:xfrm>
                <a:off x="6209776" y="4964776"/>
                <a:ext cx="25869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7F7F7F"/>
                    </a:solidFill>
                    <a:latin typeface="Poppins"/>
                    <a:ea typeface="Poppins"/>
                    <a:cs typeface="Poppins"/>
                    <a:sym typeface="Poppins"/>
                  </a:rPr>
                  <a:t>+1 678 908 6841</a:t>
                </a:r>
                <a:endParaRPr sz="1100"/>
              </a:p>
            </p:txBody>
          </p:sp>
        </p:grpSp>
        <p:grpSp>
          <p:nvGrpSpPr>
            <p:cNvPr id="363" name="Google Shape;363;p41"/>
            <p:cNvGrpSpPr/>
            <p:nvPr/>
          </p:nvGrpSpPr>
          <p:grpSpPr>
            <a:xfrm>
              <a:off x="5874617" y="4154366"/>
              <a:ext cx="3005758" cy="276900"/>
              <a:chOff x="5874617" y="4373111"/>
              <a:chExt cx="3005758" cy="276900"/>
            </a:xfrm>
          </p:grpSpPr>
          <p:grpSp>
            <p:nvGrpSpPr>
              <p:cNvPr id="364" name="Google Shape;364;p41"/>
              <p:cNvGrpSpPr/>
              <p:nvPr/>
            </p:nvGrpSpPr>
            <p:grpSpPr>
              <a:xfrm>
                <a:off x="5874617" y="4450493"/>
                <a:ext cx="162913" cy="122186"/>
                <a:chOff x="8019274" y="2844162"/>
                <a:chExt cx="348105" cy="261081"/>
              </a:xfrm>
            </p:grpSpPr>
            <p:sp>
              <p:nvSpPr>
                <p:cNvPr id="365" name="Google Shape;365;p41"/>
                <p:cNvSpPr/>
                <p:nvPr/>
              </p:nvSpPr>
              <p:spPr>
                <a:xfrm>
                  <a:off x="8023975" y="2844162"/>
                  <a:ext cx="338696" cy="159541"/>
                </a:xfrm>
                <a:custGeom>
                  <a:rect b="b" l="l" r="r" t="t"/>
                  <a:pathLst>
                    <a:path extrusionOk="0" fill="none" h="159541" w="338696">
                      <a:moveTo>
                        <a:pt x="2567" y="21185"/>
                      </a:moveTo>
                      <a:cubicBezTo>
                        <a:pt x="70848" y="91012"/>
                        <a:pt x="123114" y="113939"/>
                        <a:pt x="158810" y="155020"/>
                      </a:cubicBezTo>
                      <a:cubicBezTo>
                        <a:pt x="162255" y="157974"/>
                        <a:pt x="165768" y="159480"/>
                        <a:pt x="169348" y="159541"/>
                      </a:cubicBezTo>
                      <a:cubicBezTo>
                        <a:pt x="172373" y="159161"/>
                        <a:pt x="177213" y="157527"/>
                        <a:pt x="179866" y="155054"/>
                      </a:cubicBezTo>
                      <a:cubicBezTo>
                        <a:pt x="191276" y="138776"/>
                        <a:pt x="287210" y="62519"/>
                        <a:pt x="336130" y="21185"/>
                      </a:cubicBezTo>
                      <a:cubicBezTo>
                        <a:pt x="339243" y="18594"/>
                        <a:pt x="340172" y="13750"/>
                        <a:pt x="337150" y="11177"/>
                      </a:cubicBezTo>
                      <a:cubicBezTo>
                        <a:pt x="330937" y="4453"/>
                        <a:pt x="324556" y="25"/>
                        <a:pt x="314387" y="0"/>
                      </a:cubicBezTo>
                      <a:cubicBezTo>
                        <a:pt x="185503" y="5705"/>
                        <a:pt x="105424" y="-2371"/>
                        <a:pt x="24309" y="0"/>
                      </a:cubicBezTo>
                      <a:cubicBezTo>
                        <a:pt x="15986" y="1510"/>
                        <a:pt x="6179" y="5001"/>
                        <a:pt x="1547" y="11177"/>
                      </a:cubicBezTo>
                      <a:cubicBezTo>
                        <a:pt x="-868" y="14404"/>
                        <a:pt x="-746" y="18713"/>
                        <a:pt x="2567" y="21185"/>
                      </a:cubicBezTo>
                      <a:close/>
                    </a:path>
                    <a:path extrusionOk="0" h="159541" w="338696">
                      <a:moveTo>
                        <a:pt x="2567" y="21185"/>
                      </a:moveTo>
                      <a:cubicBezTo>
                        <a:pt x="58550" y="78160"/>
                        <a:pt x="104104" y="101942"/>
                        <a:pt x="158810" y="155020"/>
                      </a:cubicBezTo>
                      <a:cubicBezTo>
                        <a:pt x="161980" y="157759"/>
                        <a:pt x="165553" y="159067"/>
                        <a:pt x="169348" y="159541"/>
                      </a:cubicBezTo>
                      <a:cubicBezTo>
                        <a:pt x="173223" y="158946"/>
                        <a:pt x="177238" y="158598"/>
                        <a:pt x="179866" y="155054"/>
                      </a:cubicBezTo>
                      <a:cubicBezTo>
                        <a:pt x="207382" y="130662"/>
                        <a:pt x="286811" y="56702"/>
                        <a:pt x="336130" y="21185"/>
                      </a:cubicBezTo>
                      <a:cubicBezTo>
                        <a:pt x="339052" y="19093"/>
                        <a:pt x="339677" y="14540"/>
                        <a:pt x="337150" y="11177"/>
                      </a:cubicBezTo>
                      <a:cubicBezTo>
                        <a:pt x="331195" y="5576"/>
                        <a:pt x="321170" y="500"/>
                        <a:pt x="314387" y="0"/>
                      </a:cubicBezTo>
                      <a:cubicBezTo>
                        <a:pt x="235622" y="-3552"/>
                        <a:pt x="112654" y="1280"/>
                        <a:pt x="24309" y="0"/>
                      </a:cubicBezTo>
                      <a:cubicBezTo>
                        <a:pt x="14871" y="-2111"/>
                        <a:pt x="7461" y="2813"/>
                        <a:pt x="1547" y="11177"/>
                      </a:cubicBezTo>
                      <a:cubicBezTo>
                        <a:pt x="-1546" y="13882"/>
                        <a:pt x="-338" y="18553"/>
                        <a:pt x="2567" y="2118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66" name="Google Shape;366;p41"/>
                <p:cNvSpPr/>
                <p:nvPr/>
              </p:nvSpPr>
              <p:spPr>
                <a:xfrm>
                  <a:off x="8019274" y="2886596"/>
                  <a:ext cx="348105" cy="218647"/>
                </a:xfrm>
                <a:custGeom>
                  <a:rect b="b" l="l" r="r" t="t"/>
                  <a:pathLst>
                    <a:path extrusionOk="0" fill="none" h="218647" w="348105">
                      <a:moveTo>
                        <a:pt x="343891" y="677"/>
                      </a:moveTo>
                      <a:cubicBezTo>
                        <a:pt x="341024" y="10"/>
                        <a:pt x="338236" y="-438"/>
                        <a:pt x="336154" y="1724"/>
                      </a:cubicBezTo>
                      <a:cubicBezTo>
                        <a:pt x="273161" y="45846"/>
                        <a:pt x="237253" y="87412"/>
                        <a:pt x="194276" y="123382"/>
                      </a:cubicBezTo>
                      <a:cubicBezTo>
                        <a:pt x="182002" y="131029"/>
                        <a:pt x="168019" y="132073"/>
                        <a:pt x="153796" y="123369"/>
                      </a:cubicBezTo>
                      <a:cubicBezTo>
                        <a:pt x="127237" y="100334"/>
                        <a:pt x="65799" y="32134"/>
                        <a:pt x="11932" y="1724"/>
                      </a:cubicBezTo>
                      <a:cubicBezTo>
                        <a:pt x="9453" y="-191"/>
                        <a:pt x="6564" y="-20"/>
                        <a:pt x="4195" y="677"/>
                      </a:cubicBezTo>
                      <a:cubicBezTo>
                        <a:pt x="1728" y="1511"/>
                        <a:pt x="487" y="4388"/>
                        <a:pt x="0" y="7258"/>
                      </a:cubicBezTo>
                      <a:cubicBezTo>
                        <a:pt x="-5396" y="93059"/>
                        <a:pt x="5049" y="103957"/>
                        <a:pt x="0" y="189637"/>
                      </a:cubicBezTo>
                      <a:cubicBezTo>
                        <a:pt x="404" y="205445"/>
                        <a:pt x="10181" y="217672"/>
                        <a:pt x="29011" y="218647"/>
                      </a:cubicBezTo>
                      <a:cubicBezTo>
                        <a:pt x="92080" y="208681"/>
                        <a:pt x="242518" y="212513"/>
                        <a:pt x="319095" y="218647"/>
                      </a:cubicBezTo>
                      <a:cubicBezTo>
                        <a:pt x="334817" y="217699"/>
                        <a:pt x="347043" y="204023"/>
                        <a:pt x="348106" y="189637"/>
                      </a:cubicBezTo>
                      <a:cubicBezTo>
                        <a:pt x="353975" y="107279"/>
                        <a:pt x="346344" y="49074"/>
                        <a:pt x="348106" y="7258"/>
                      </a:cubicBezTo>
                      <a:cubicBezTo>
                        <a:pt x="347978" y="5001"/>
                        <a:pt x="346249" y="1212"/>
                        <a:pt x="343891" y="677"/>
                      </a:cubicBezTo>
                      <a:close/>
                    </a:path>
                    <a:path extrusionOk="0" h="218647" w="348105">
                      <a:moveTo>
                        <a:pt x="343891" y="677"/>
                      </a:moveTo>
                      <a:cubicBezTo>
                        <a:pt x="340744" y="-178"/>
                        <a:pt x="338393" y="-613"/>
                        <a:pt x="336154" y="1724"/>
                      </a:cubicBezTo>
                      <a:cubicBezTo>
                        <a:pt x="287694" y="35949"/>
                        <a:pt x="255462" y="60898"/>
                        <a:pt x="194276" y="123382"/>
                      </a:cubicBezTo>
                      <a:cubicBezTo>
                        <a:pt x="181698" y="131252"/>
                        <a:pt x="165177" y="137832"/>
                        <a:pt x="153796" y="123369"/>
                      </a:cubicBezTo>
                      <a:cubicBezTo>
                        <a:pt x="139139" y="95453"/>
                        <a:pt x="49864" y="42893"/>
                        <a:pt x="11932" y="1724"/>
                      </a:cubicBezTo>
                      <a:cubicBezTo>
                        <a:pt x="9838" y="573"/>
                        <a:pt x="6737" y="115"/>
                        <a:pt x="4195" y="677"/>
                      </a:cubicBezTo>
                      <a:cubicBezTo>
                        <a:pt x="1755" y="1966"/>
                        <a:pt x="402" y="3880"/>
                        <a:pt x="0" y="7258"/>
                      </a:cubicBezTo>
                      <a:cubicBezTo>
                        <a:pt x="-3055" y="53764"/>
                        <a:pt x="6060" y="109095"/>
                        <a:pt x="0" y="189637"/>
                      </a:cubicBezTo>
                      <a:cubicBezTo>
                        <a:pt x="1859" y="205563"/>
                        <a:pt x="14201" y="215999"/>
                        <a:pt x="29011" y="218647"/>
                      </a:cubicBezTo>
                      <a:cubicBezTo>
                        <a:pt x="126004" y="220264"/>
                        <a:pt x="174945" y="205222"/>
                        <a:pt x="319095" y="218647"/>
                      </a:cubicBezTo>
                      <a:cubicBezTo>
                        <a:pt x="331208" y="217942"/>
                        <a:pt x="348307" y="206459"/>
                        <a:pt x="348106" y="189637"/>
                      </a:cubicBezTo>
                      <a:cubicBezTo>
                        <a:pt x="354386" y="130919"/>
                        <a:pt x="345158" y="64515"/>
                        <a:pt x="348106" y="7258"/>
                      </a:cubicBezTo>
                      <a:cubicBezTo>
                        <a:pt x="348486" y="4423"/>
                        <a:pt x="346376" y="1973"/>
                        <a:pt x="343891" y="67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grpSp>
          <p:sp>
            <p:nvSpPr>
              <p:cNvPr id="367" name="Google Shape;367;p41"/>
              <p:cNvSpPr txBox="1"/>
              <p:nvPr/>
            </p:nvSpPr>
            <p:spPr>
              <a:xfrm>
                <a:off x="6209775" y="4373111"/>
                <a:ext cx="26706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7F7F7F"/>
                    </a:solidFill>
                    <a:latin typeface="Poppins"/>
                    <a:ea typeface="Poppins"/>
                    <a:cs typeface="Poppins"/>
                    <a:sym typeface="Poppins"/>
                  </a:rPr>
                  <a:t>AlexOLongoria@gmail.com</a:t>
                </a:r>
                <a:endParaRPr sz="1100"/>
              </a:p>
            </p:txBody>
          </p:sp>
        </p:grpSp>
      </p:grpSp>
      <p:sp>
        <p:nvSpPr>
          <p:cNvPr id="368" name="Google Shape;368;p41"/>
          <p:cNvSpPr/>
          <p:nvPr/>
        </p:nvSpPr>
        <p:spPr>
          <a:xfrm>
            <a:off x="1840230" y="1119575"/>
            <a:ext cx="2064000" cy="2542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69" name="Google Shape;369;p41"/>
          <p:cNvSpPr/>
          <p:nvPr/>
        </p:nvSpPr>
        <p:spPr>
          <a:xfrm>
            <a:off x="791766" y="3705645"/>
            <a:ext cx="3112200" cy="6267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pic>
        <p:nvPicPr>
          <p:cNvPr id="370" name="Google Shape;370;p41" title="IMG_0051.JPG"/>
          <p:cNvPicPr preferRelativeResize="0"/>
          <p:nvPr>
            <p:ph idx="2" type="pic"/>
          </p:nvPr>
        </p:nvPicPr>
        <p:blipFill rotWithShape="1">
          <a:blip r:embed="rId3">
            <a:alphaModFix/>
          </a:blip>
          <a:srcRect b="0" l="2633" r="2633" t="0"/>
          <a:stretch/>
        </p:blipFill>
        <p:spPr>
          <a:xfrm>
            <a:off x="1840230" y="1119575"/>
            <a:ext cx="2063871" cy="2542362"/>
          </a:xfrm>
          <a:prstGeom prst="rect">
            <a:avLst/>
          </a:prstGeom>
          <a:noFill/>
          <a:ln>
            <a:noFill/>
          </a:ln>
        </p:spPr>
      </p:pic>
      <p:grpSp>
        <p:nvGrpSpPr>
          <p:cNvPr id="371" name="Google Shape;371;p41"/>
          <p:cNvGrpSpPr/>
          <p:nvPr/>
        </p:nvGrpSpPr>
        <p:grpSpPr>
          <a:xfrm>
            <a:off x="997879" y="2864355"/>
            <a:ext cx="711800" cy="711800"/>
            <a:chOff x="5261453" y="4913632"/>
            <a:chExt cx="903300" cy="903300"/>
          </a:xfrm>
        </p:grpSpPr>
        <p:sp>
          <p:nvSpPr>
            <p:cNvPr id="372" name="Google Shape;372;p41"/>
            <p:cNvSpPr/>
            <p:nvPr/>
          </p:nvSpPr>
          <p:spPr>
            <a:xfrm>
              <a:off x="5261453" y="4913632"/>
              <a:ext cx="903300" cy="903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p:txBody>
        </p:sp>
        <p:grpSp>
          <p:nvGrpSpPr>
            <p:cNvPr id="373" name="Google Shape;373;p41"/>
            <p:cNvGrpSpPr/>
            <p:nvPr/>
          </p:nvGrpSpPr>
          <p:grpSpPr>
            <a:xfrm>
              <a:off x="5532506" y="5210719"/>
              <a:ext cx="345205" cy="357965"/>
              <a:chOff x="4021867" y="5049531"/>
              <a:chExt cx="771581" cy="800100"/>
            </a:xfrm>
          </p:grpSpPr>
          <p:cxnSp>
            <p:nvCxnSpPr>
              <p:cNvPr id="374" name="Google Shape;374;p41"/>
              <p:cNvCxnSpPr/>
              <p:nvPr/>
            </p:nvCxnSpPr>
            <p:spPr>
              <a:xfrm>
                <a:off x="4040748" y="5078369"/>
                <a:ext cx="752700" cy="0"/>
              </a:xfrm>
              <a:prstGeom prst="straightConnector1">
                <a:avLst/>
              </a:prstGeom>
              <a:noFill/>
              <a:ln cap="flat" cmpd="sng" w="38100">
                <a:solidFill>
                  <a:schemeClr val="lt1"/>
                </a:solidFill>
                <a:prstDash val="solid"/>
                <a:round/>
                <a:headEnd len="sm" w="sm" type="none"/>
                <a:tailEnd len="sm" w="sm" type="none"/>
              </a:ln>
            </p:spPr>
          </p:cxnSp>
          <p:cxnSp>
            <p:nvCxnSpPr>
              <p:cNvPr id="375" name="Google Shape;375;p41"/>
              <p:cNvCxnSpPr/>
              <p:nvPr/>
            </p:nvCxnSpPr>
            <p:spPr>
              <a:xfrm>
                <a:off x="4754299" y="5049531"/>
                <a:ext cx="0" cy="800100"/>
              </a:xfrm>
              <a:prstGeom prst="straightConnector1">
                <a:avLst/>
              </a:prstGeom>
              <a:noFill/>
              <a:ln cap="flat" cmpd="sng" w="38100">
                <a:solidFill>
                  <a:schemeClr val="lt1"/>
                </a:solidFill>
                <a:prstDash val="solid"/>
                <a:round/>
                <a:headEnd len="sm" w="sm" type="none"/>
                <a:tailEnd len="sm" w="sm" type="none"/>
              </a:ln>
            </p:spPr>
          </p:cxnSp>
          <p:cxnSp>
            <p:nvCxnSpPr>
              <p:cNvPr id="376" name="Google Shape;376;p41"/>
              <p:cNvCxnSpPr/>
              <p:nvPr/>
            </p:nvCxnSpPr>
            <p:spPr>
              <a:xfrm flipH="1" rot="10800000">
                <a:off x="4021867" y="5080700"/>
                <a:ext cx="732300" cy="732300"/>
              </a:xfrm>
              <a:prstGeom prst="straightConnector1">
                <a:avLst/>
              </a:prstGeom>
              <a:noFill/>
              <a:ln cap="flat" cmpd="sng" w="38100">
                <a:solidFill>
                  <a:schemeClr val="lt1"/>
                </a:solidFill>
                <a:prstDash val="solid"/>
                <a:round/>
                <a:headEnd len="sm" w="sm" type="none"/>
                <a:tailEnd len="sm" w="sm"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p:nvPr/>
        </p:nvSpPr>
        <p:spPr>
          <a:xfrm>
            <a:off x="799416" y="1228499"/>
            <a:ext cx="2566500" cy="3181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nvGrpSpPr>
          <p:cNvPr id="156" name="Google Shape;156;p33"/>
          <p:cNvGrpSpPr/>
          <p:nvPr/>
        </p:nvGrpSpPr>
        <p:grpSpPr>
          <a:xfrm>
            <a:off x="3499594" y="2423595"/>
            <a:ext cx="539549" cy="539549"/>
            <a:chOff x="3638950" y="2387033"/>
            <a:chExt cx="677400" cy="677400"/>
          </a:xfrm>
        </p:grpSpPr>
        <p:sp>
          <p:nvSpPr>
            <p:cNvPr id="157" name="Google Shape;157;p33"/>
            <p:cNvSpPr/>
            <p:nvPr/>
          </p:nvSpPr>
          <p:spPr>
            <a:xfrm>
              <a:off x="3638950" y="2387033"/>
              <a:ext cx="677400" cy="677400"/>
            </a:xfrm>
            <a:prstGeom prst="ellipse">
              <a:avLst/>
            </a:prstGeom>
            <a:solidFill>
              <a:schemeClr val="accent4"/>
            </a:solidFill>
            <a:ln>
              <a:noFill/>
            </a:ln>
          </p:spPr>
          <p:txBody>
            <a:bodyPr anchorCtr="0" anchor="ctr" bIns="72825" lIns="72825" spcFirstLastPara="1" rIns="72825" wrap="square" tIns="72825">
              <a:noAutofit/>
            </a:bodyPr>
            <a:lstStyle/>
            <a:p>
              <a:pPr indent="0" lvl="0" marL="0" marR="0" rtl="0" algn="l">
                <a:spcBef>
                  <a:spcPts val="0"/>
                </a:spcBef>
                <a:spcAft>
                  <a:spcPts val="0"/>
                </a:spcAft>
                <a:buNone/>
              </a:pPr>
              <a:r>
                <a:t/>
              </a:r>
              <a:endParaRPr sz="1433">
                <a:solidFill>
                  <a:schemeClr val="dk1"/>
                </a:solidFill>
                <a:latin typeface="Poppins"/>
                <a:ea typeface="Poppins"/>
                <a:cs typeface="Poppins"/>
                <a:sym typeface="Poppins"/>
              </a:endParaRPr>
            </a:p>
          </p:txBody>
        </p:sp>
        <p:cxnSp>
          <p:nvCxnSpPr>
            <p:cNvPr id="158" name="Google Shape;158;p33"/>
            <p:cNvCxnSpPr/>
            <p:nvPr/>
          </p:nvCxnSpPr>
          <p:spPr>
            <a:xfrm>
              <a:off x="3824961" y="2725732"/>
              <a:ext cx="303300" cy="0"/>
            </a:xfrm>
            <a:prstGeom prst="straightConnector1">
              <a:avLst/>
            </a:prstGeom>
            <a:noFill/>
            <a:ln cap="flat" cmpd="sng" w="7600">
              <a:solidFill>
                <a:schemeClr val="lt1"/>
              </a:solidFill>
              <a:prstDash val="solid"/>
              <a:round/>
              <a:headEnd len="sm" w="sm" type="none"/>
              <a:tailEnd len="med" w="med" type="triangle"/>
            </a:ln>
          </p:spPr>
        </p:cxnSp>
      </p:grpSp>
      <p:grpSp>
        <p:nvGrpSpPr>
          <p:cNvPr id="159" name="Google Shape;159;p33"/>
          <p:cNvGrpSpPr/>
          <p:nvPr/>
        </p:nvGrpSpPr>
        <p:grpSpPr>
          <a:xfrm>
            <a:off x="4152761" y="832543"/>
            <a:ext cx="4166363" cy="2431471"/>
            <a:chOff x="6003146" y="1316951"/>
            <a:chExt cx="4963501" cy="3241962"/>
          </a:xfrm>
        </p:grpSpPr>
        <p:sp>
          <p:nvSpPr>
            <p:cNvPr id="160" name="Google Shape;160;p33"/>
            <p:cNvSpPr txBox="1"/>
            <p:nvPr/>
          </p:nvSpPr>
          <p:spPr>
            <a:xfrm>
              <a:off x="6003147" y="1316951"/>
              <a:ext cx="4963500" cy="8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About me</a:t>
              </a:r>
              <a:endParaRPr sz="1100"/>
            </a:p>
          </p:txBody>
        </p:sp>
        <p:grpSp>
          <p:nvGrpSpPr>
            <p:cNvPr id="161" name="Google Shape;161;p33"/>
            <p:cNvGrpSpPr/>
            <p:nvPr/>
          </p:nvGrpSpPr>
          <p:grpSpPr>
            <a:xfrm>
              <a:off x="6003146" y="2191739"/>
              <a:ext cx="4963501" cy="2367173"/>
              <a:chOff x="6003146" y="2191739"/>
              <a:chExt cx="4963501" cy="2367173"/>
            </a:xfrm>
          </p:grpSpPr>
          <p:sp>
            <p:nvSpPr>
              <p:cNvPr id="162" name="Google Shape;162;p33"/>
              <p:cNvSpPr txBox="1"/>
              <p:nvPr/>
            </p:nvSpPr>
            <p:spPr>
              <a:xfrm>
                <a:off x="6003147" y="2463412"/>
                <a:ext cx="4963500" cy="2095500"/>
              </a:xfrm>
              <a:prstGeom prst="rect">
                <a:avLst/>
              </a:prstGeom>
              <a:noFill/>
              <a:ln>
                <a:noFill/>
              </a:ln>
            </p:spPr>
            <p:txBody>
              <a:bodyPr anchorCtr="0" anchor="t" bIns="34275" lIns="68575" spcFirstLastPara="1" rIns="68575" wrap="square" tIns="34275">
                <a:spAutoFit/>
              </a:bodyPr>
              <a:lstStyle/>
              <a:p>
                <a:pPr indent="45720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My name is Alex, and I am a Communications &amp; Business Development Strategist with experience in </a:t>
                </a:r>
                <a:r>
                  <a:rPr lang="en" sz="800">
                    <a:solidFill>
                      <a:srgbClr val="7F7F7F"/>
                    </a:solidFill>
                    <a:latin typeface="Poppins"/>
                    <a:ea typeface="Poppins"/>
                    <a:cs typeface="Poppins"/>
                    <a:sym typeface="Poppins"/>
                  </a:rPr>
                  <a:t>marketing, public relations, brand development, and business research. This experience is within a B2B business development or general awareness context in highly-regulated industries. </a:t>
                </a:r>
                <a:endParaRPr sz="800">
                  <a:solidFill>
                    <a:srgbClr val="7F7F7F"/>
                  </a:solidFill>
                  <a:latin typeface="Poppins"/>
                  <a:ea typeface="Poppins"/>
                  <a:cs typeface="Poppins"/>
                  <a:sym typeface="Poppins"/>
                </a:endParaRPr>
              </a:p>
              <a:p>
                <a:pPr indent="45720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As a generalist, one of my special skills is the ability to wear many hats by immersing myself in different fields or contexts through constant research. My client service is focused on attentiveness, trust, and expectations management.</a:t>
                </a:r>
                <a:endParaRPr sz="800">
                  <a:solidFill>
                    <a:srgbClr val="7F7F7F"/>
                  </a:solidFill>
                  <a:latin typeface="Poppins"/>
                  <a:ea typeface="Poppins"/>
                  <a:cs typeface="Poppins"/>
                  <a:sym typeface="Poppins"/>
                </a:endParaRPr>
              </a:p>
            </p:txBody>
          </p:sp>
          <p:sp>
            <p:nvSpPr>
              <p:cNvPr id="163" name="Google Shape;163;p33"/>
              <p:cNvSpPr txBox="1"/>
              <p:nvPr/>
            </p:nvSpPr>
            <p:spPr>
              <a:xfrm>
                <a:off x="6003146" y="2191739"/>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100">
                    <a:solidFill>
                      <a:schemeClr val="dk1"/>
                    </a:solidFill>
                    <a:latin typeface="Poppins"/>
                    <a:ea typeface="Poppins"/>
                    <a:cs typeface="Poppins"/>
                    <a:sym typeface="Poppins"/>
                  </a:rPr>
                  <a:t>Greetings</a:t>
                </a:r>
                <a:r>
                  <a:rPr b="1" i="1" lang="en" sz="1100">
                    <a:solidFill>
                      <a:schemeClr val="dk1"/>
                    </a:solidFill>
                    <a:latin typeface="Poppins"/>
                    <a:ea typeface="Poppins"/>
                    <a:cs typeface="Poppins"/>
                    <a:sym typeface="Poppins"/>
                  </a:rPr>
                  <a:t>,</a:t>
                </a:r>
                <a:endParaRPr sz="1100"/>
              </a:p>
            </p:txBody>
          </p:sp>
        </p:grpSp>
      </p:grpSp>
      <p:sp>
        <p:nvSpPr>
          <p:cNvPr id="164" name="Google Shape;164;p33"/>
          <p:cNvSpPr txBox="1"/>
          <p:nvPr/>
        </p:nvSpPr>
        <p:spPr>
          <a:xfrm>
            <a:off x="784622" y="444839"/>
            <a:ext cx="1655087" cy="138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165" name="Google Shape;165;p33"/>
          <p:cNvCxnSpPr/>
          <p:nvPr/>
        </p:nvCxnSpPr>
        <p:spPr>
          <a:xfrm>
            <a:off x="791766" y="627048"/>
            <a:ext cx="7560469" cy="0"/>
          </a:xfrm>
          <a:prstGeom prst="straightConnector1">
            <a:avLst/>
          </a:prstGeom>
          <a:noFill/>
          <a:ln cap="flat" cmpd="sng" w="9525">
            <a:solidFill>
              <a:schemeClr val="accent1"/>
            </a:solidFill>
            <a:prstDash val="solid"/>
            <a:round/>
            <a:headEnd len="sm" w="sm" type="none"/>
            <a:tailEnd len="sm" w="sm" type="none"/>
          </a:ln>
        </p:spPr>
      </p:cxnSp>
      <p:pic>
        <p:nvPicPr>
          <p:cNvPr id="166" name="Google Shape;166;p33" title="IMG_0051.JPG"/>
          <p:cNvPicPr preferRelativeResize="0"/>
          <p:nvPr>
            <p:ph idx="2" type="pic"/>
          </p:nvPr>
        </p:nvPicPr>
        <p:blipFill rotWithShape="1">
          <a:blip r:embed="rId3">
            <a:alphaModFix/>
          </a:blip>
          <a:srcRect b="0" l="2927" r="2937" t="0"/>
          <a:stretch/>
        </p:blipFill>
        <p:spPr>
          <a:xfrm>
            <a:off x="799416" y="1228499"/>
            <a:ext cx="2566534" cy="3181542"/>
          </a:xfrm>
          <a:prstGeom prst="rect">
            <a:avLst/>
          </a:prstGeom>
          <a:noFill/>
          <a:ln>
            <a:noFill/>
          </a:ln>
        </p:spPr>
      </p:pic>
      <p:sp>
        <p:nvSpPr>
          <p:cNvPr id="167" name="Google Shape;167;p33"/>
          <p:cNvSpPr txBox="1"/>
          <p:nvPr/>
        </p:nvSpPr>
        <p:spPr>
          <a:xfrm>
            <a:off x="4152747" y="3281378"/>
            <a:ext cx="1885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100">
                <a:solidFill>
                  <a:schemeClr val="dk1"/>
                </a:solidFill>
                <a:latin typeface="Poppins"/>
                <a:ea typeface="Poppins"/>
                <a:cs typeface="Poppins"/>
                <a:sym typeface="Poppins"/>
              </a:rPr>
              <a:t>A few facts about me…</a:t>
            </a:r>
            <a:endParaRPr sz="1100"/>
          </a:p>
        </p:txBody>
      </p:sp>
      <p:graphicFrame>
        <p:nvGraphicFramePr>
          <p:cNvPr id="168" name="Google Shape;168;p33"/>
          <p:cNvGraphicFramePr/>
          <p:nvPr/>
        </p:nvGraphicFramePr>
        <p:xfrm>
          <a:off x="4059663" y="3525379"/>
          <a:ext cx="3000000" cy="3000000"/>
        </p:xfrm>
        <a:graphic>
          <a:graphicData uri="http://schemas.openxmlformats.org/drawingml/2006/table">
            <a:tbl>
              <a:tblPr>
                <a:noFill/>
                <a:tableStyleId>{A4D9DCFB-8FA0-464D-A13D-7425331682F9}</a:tableStyleId>
              </a:tblPr>
              <a:tblGrid>
                <a:gridCol w="2176275"/>
                <a:gridCol w="2176275"/>
              </a:tblGrid>
              <a:tr h="706550">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I listen to the FT daily </a:t>
                      </a:r>
                      <a:r>
                        <a:rPr lang="en" sz="900">
                          <a:solidFill>
                            <a:srgbClr val="7F7F7F"/>
                          </a:solidFill>
                          <a:latin typeface="Poppins"/>
                          <a:ea typeface="Poppins"/>
                          <a:cs typeface="Poppins"/>
                          <a:sym typeface="Poppins"/>
                        </a:rPr>
                        <a:t>briefing</a:t>
                      </a:r>
                      <a:r>
                        <a:rPr lang="en" sz="900">
                          <a:solidFill>
                            <a:srgbClr val="7F7F7F"/>
                          </a:solidFill>
                          <a:latin typeface="Poppins"/>
                          <a:ea typeface="Poppins"/>
                          <a:cs typeface="Poppins"/>
                          <a:sym typeface="Poppins"/>
                        </a:rPr>
                        <a:t> or the new ep. of OddLots on the way to the gym.  </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If I have the time, you’ll see me opt for public transit, so I can grab a few minutes with a history book.</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4075">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My downtime is usually spent with my dog or out around town with friends.</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I’m a huge cinephile. </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169" name="Google Shape;169;p33"/>
          <p:cNvCxnSpPr/>
          <p:nvPr/>
        </p:nvCxnSpPr>
        <p:spPr>
          <a:xfrm>
            <a:off x="4106091" y="3257999"/>
            <a:ext cx="4259700" cy="210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nvSpPr>
        <p:spPr>
          <a:xfrm>
            <a:off x="689373" y="1278882"/>
            <a:ext cx="3722648" cy="6232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Education </a:t>
            </a:r>
            <a:endParaRPr b="0" i="0" sz="3600">
              <a:solidFill>
                <a:schemeClr val="accent1"/>
              </a:solidFill>
              <a:latin typeface="Poppins Thin"/>
              <a:ea typeface="Poppins Thin"/>
              <a:cs typeface="Poppins Thin"/>
              <a:sym typeface="Poppins Thin"/>
            </a:endParaRPr>
          </a:p>
        </p:txBody>
      </p:sp>
      <p:sp>
        <p:nvSpPr>
          <p:cNvPr id="175" name="Google Shape;175;p34"/>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176" name="Google Shape;176;p34"/>
          <p:cNvCxnSpPr/>
          <p:nvPr/>
        </p:nvCxnSpPr>
        <p:spPr>
          <a:xfrm>
            <a:off x="791766" y="627048"/>
            <a:ext cx="7560469" cy="0"/>
          </a:xfrm>
          <a:prstGeom prst="straightConnector1">
            <a:avLst/>
          </a:prstGeom>
          <a:noFill/>
          <a:ln cap="flat" cmpd="sng" w="9525">
            <a:solidFill>
              <a:schemeClr val="accent1"/>
            </a:solidFill>
            <a:prstDash val="solid"/>
            <a:round/>
            <a:headEnd len="sm" w="sm" type="none"/>
            <a:tailEnd len="sm" w="sm" type="none"/>
          </a:ln>
        </p:spPr>
      </p:cxnSp>
      <p:sp>
        <p:nvSpPr>
          <p:cNvPr id="177" name="Google Shape;177;p34"/>
          <p:cNvSpPr/>
          <p:nvPr/>
        </p:nvSpPr>
        <p:spPr>
          <a:xfrm>
            <a:off x="791766" y="2984405"/>
            <a:ext cx="3780234" cy="1410429"/>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78" name="Google Shape;178;p34"/>
          <p:cNvSpPr txBox="1"/>
          <p:nvPr/>
        </p:nvSpPr>
        <p:spPr>
          <a:xfrm>
            <a:off x="717654" y="2073102"/>
            <a:ext cx="3722700" cy="5865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With both a background in History and Mathematics, I’d say my education focused on writing </a:t>
            </a:r>
            <a:r>
              <a:rPr lang="en" sz="800">
                <a:solidFill>
                  <a:srgbClr val="7F7F7F"/>
                </a:solidFill>
                <a:latin typeface="Poppins"/>
                <a:ea typeface="Poppins"/>
                <a:cs typeface="Poppins"/>
                <a:sym typeface="Poppins"/>
              </a:rPr>
              <a:t>and</a:t>
            </a:r>
            <a:r>
              <a:rPr lang="en" sz="800">
                <a:solidFill>
                  <a:srgbClr val="7F7F7F"/>
                </a:solidFill>
                <a:latin typeface="Poppins"/>
                <a:ea typeface="Poppins"/>
                <a:cs typeface="Poppins"/>
                <a:sym typeface="Poppins"/>
              </a:rPr>
              <a:t> argument, as well as theories of change, development, relation, and systems.</a:t>
            </a:r>
            <a:endParaRPr sz="1100"/>
          </a:p>
        </p:txBody>
      </p:sp>
      <p:pic>
        <p:nvPicPr>
          <p:cNvPr descr="File:Columbia University.jpg - Wikipedia" id="179" name="Google Shape;179;p34"/>
          <p:cNvPicPr preferRelativeResize="0"/>
          <p:nvPr>
            <p:ph idx="2" type="pic"/>
          </p:nvPr>
        </p:nvPicPr>
        <p:blipFill rotWithShape="1">
          <a:blip r:embed="rId3">
            <a:alphaModFix/>
          </a:blip>
          <a:srcRect b="3964" l="0" r="0" t="56276"/>
          <a:stretch/>
        </p:blipFill>
        <p:spPr>
          <a:xfrm>
            <a:off x="791775" y="2888000"/>
            <a:ext cx="3780225" cy="2004001"/>
          </a:xfrm>
          <a:prstGeom prst="rect">
            <a:avLst/>
          </a:prstGeom>
          <a:noFill/>
          <a:ln>
            <a:noFill/>
          </a:ln>
        </p:spPr>
      </p:pic>
      <p:grpSp>
        <p:nvGrpSpPr>
          <p:cNvPr id="180" name="Google Shape;180;p34"/>
          <p:cNvGrpSpPr/>
          <p:nvPr/>
        </p:nvGrpSpPr>
        <p:grpSpPr>
          <a:xfrm>
            <a:off x="5193110" y="1257005"/>
            <a:ext cx="2713474" cy="3137809"/>
            <a:chOff x="6924146" y="1676007"/>
            <a:chExt cx="3617965" cy="4183745"/>
          </a:xfrm>
        </p:grpSpPr>
        <p:cxnSp>
          <p:nvCxnSpPr>
            <p:cNvPr id="181" name="Google Shape;181;p34"/>
            <p:cNvCxnSpPr/>
            <p:nvPr/>
          </p:nvCxnSpPr>
          <p:spPr>
            <a:xfrm>
              <a:off x="6987091" y="1738952"/>
              <a:ext cx="0" cy="4120800"/>
            </a:xfrm>
            <a:prstGeom prst="straightConnector1">
              <a:avLst/>
            </a:prstGeom>
            <a:noFill/>
            <a:ln cap="flat" cmpd="sng" w="9525">
              <a:solidFill>
                <a:schemeClr val="accent5"/>
              </a:solidFill>
              <a:prstDash val="solid"/>
              <a:miter lim="800000"/>
              <a:headEnd len="sm" w="sm" type="none"/>
              <a:tailEnd len="sm" w="sm" type="none"/>
            </a:ln>
          </p:spPr>
        </p:cxnSp>
        <p:sp>
          <p:nvSpPr>
            <p:cNvPr id="182" name="Google Shape;182;p34"/>
            <p:cNvSpPr/>
            <p:nvPr/>
          </p:nvSpPr>
          <p:spPr>
            <a:xfrm>
              <a:off x="6924146" y="167600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83" name="Google Shape;183;p34"/>
            <p:cNvSpPr/>
            <p:nvPr/>
          </p:nvSpPr>
          <p:spPr>
            <a:xfrm>
              <a:off x="6924146" y="4829242"/>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nvGrpSpPr>
            <p:cNvPr id="184" name="Google Shape;184;p34"/>
            <p:cNvGrpSpPr/>
            <p:nvPr/>
          </p:nvGrpSpPr>
          <p:grpSpPr>
            <a:xfrm>
              <a:off x="6924146" y="2872600"/>
              <a:ext cx="3617965" cy="2341419"/>
              <a:chOff x="6924146" y="1295983"/>
              <a:chExt cx="3617965" cy="2341419"/>
            </a:xfrm>
          </p:grpSpPr>
          <p:sp>
            <p:nvSpPr>
              <p:cNvPr id="185" name="Google Shape;185;p34"/>
              <p:cNvSpPr txBox="1"/>
              <p:nvPr/>
            </p:nvSpPr>
            <p:spPr>
              <a:xfrm>
                <a:off x="7120011" y="1852448"/>
                <a:ext cx="34221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rgbClr val="7F7F7F"/>
                    </a:solidFill>
                    <a:latin typeface="Poppins"/>
                    <a:ea typeface="Poppins"/>
                    <a:cs typeface="Poppins"/>
                    <a:sym typeface="Poppins"/>
                  </a:rPr>
                  <a:t>Highlights</a:t>
                </a:r>
                <a:endParaRPr sz="1100"/>
              </a:p>
            </p:txBody>
          </p:sp>
          <p:sp>
            <p:nvSpPr>
              <p:cNvPr id="186" name="Google Shape;186;p34"/>
              <p:cNvSpPr txBox="1"/>
              <p:nvPr/>
            </p:nvSpPr>
            <p:spPr>
              <a:xfrm>
                <a:off x="7120010" y="1603760"/>
                <a:ext cx="34221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Poppins"/>
                    <a:ea typeface="Poppins"/>
                    <a:cs typeface="Poppins"/>
                    <a:sym typeface="Poppins"/>
                  </a:rPr>
                  <a:t>B.A. in History &amp; Minor in Mathematics</a:t>
                </a:r>
                <a:endParaRPr sz="900">
                  <a:solidFill>
                    <a:schemeClr val="dk1"/>
                  </a:solidFill>
                  <a:latin typeface="Poppins"/>
                  <a:ea typeface="Poppins"/>
                  <a:cs typeface="Poppins"/>
                  <a:sym typeface="Poppins"/>
                </a:endParaRPr>
              </a:p>
            </p:txBody>
          </p:sp>
          <p:sp>
            <p:nvSpPr>
              <p:cNvPr id="187" name="Google Shape;187;p34"/>
              <p:cNvSpPr/>
              <p:nvPr/>
            </p:nvSpPr>
            <p:spPr>
              <a:xfrm>
                <a:off x="6924146" y="167600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88" name="Google Shape;188;p34"/>
              <p:cNvSpPr txBox="1"/>
              <p:nvPr/>
            </p:nvSpPr>
            <p:spPr>
              <a:xfrm>
                <a:off x="7120011" y="2060602"/>
                <a:ext cx="3422100" cy="1576800"/>
              </a:xfrm>
              <a:prstGeom prst="rect">
                <a:avLst/>
              </a:prstGeom>
              <a:noFill/>
              <a:ln>
                <a:noFill/>
              </a:ln>
            </p:spPr>
            <p:txBody>
              <a:bodyPr anchorCtr="0" anchor="t" bIns="34275" lIns="68575" spcFirstLastPara="1" rIns="68575" wrap="square" tIns="34275">
                <a:spAutoFit/>
              </a:bodyPr>
              <a:lstStyle/>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Dean’s List</a:t>
                </a:r>
                <a:endParaRPr sz="700">
                  <a:solidFill>
                    <a:srgbClr val="A5A5A5"/>
                  </a:solidFill>
                  <a:latin typeface="Poppins"/>
                  <a:ea typeface="Poppins"/>
                  <a:cs typeface="Poppins"/>
                  <a:sym typeface="Poppins"/>
                </a:endParaRPr>
              </a:p>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Kluge Scholar</a:t>
                </a:r>
                <a:endParaRPr sz="700">
                  <a:solidFill>
                    <a:srgbClr val="A5A5A5"/>
                  </a:solidFill>
                  <a:latin typeface="Poppins"/>
                  <a:ea typeface="Poppins"/>
                  <a:cs typeface="Poppins"/>
                  <a:sym typeface="Poppins"/>
                </a:endParaRPr>
              </a:p>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Solid network of founders, consultants, finance professionals, and engineers</a:t>
                </a:r>
                <a:endParaRPr sz="700">
                  <a:solidFill>
                    <a:srgbClr val="A5A5A5"/>
                  </a:solidFill>
                  <a:latin typeface="Poppins"/>
                  <a:ea typeface="Poppins"/>
                  <a:cs typeface="Poppins"/>
                  <a:sym typeface="Poppins"/>
                </a:endParaRPr>
              </a:p>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Courses in writing, economic history, </a:t>
                </a:r>
                <a:r>
                  <a:rPr lang="en" sz="700">
                    <a:solidFill>
                      <a:srgbClr val="A5A5A5"/>
                    </a:solidFill>
                    <a:latin typeface="Poppins"/>
                    <a:ea typeface="Poppins"/>
                    <a:cs typeface="Poppins"/>
                    <a:sym typeface="Poppins"/>
                  </a:rPr>
                  <a:t>financial</a:t>
                </a:r>
                <a:r>
                  <a:rPr lang="en" sz="700">
                    <a:solidFill>
                      <a:srgbClr val="A5A5A5"/>
                    </a:solidFill>
                    <a:latin typeface="Poppins"/>
                    <a:ea typeface="Poppins"/>
                    <a:cs typeface="Poppins"/>
                    <a:sym typeface="Poppins"/>
                  </a:rPr>
                  <a:t> modeling, multivariable calculus &amp; graduate-level mathematics</a:t>
                </a:r>
                <a:endParaRPr sz="700">
                  <a:solidFill>
                    <a:srgbClr val="A5A5A5"/>
                  </a:solidFill>
                  <a:latin typeface="Poppins"/>
                  <a:ea typeface="Poppins"/>
                  <a:cs typeface="Poppins"/>
                  <a:sym typeface="Poppins"/>
                </a:endParaRPr>
              </a:p>
            </p:txBody>
          </p:sp>
          <p:sp>
            <p:nvSpPr>
              <p:cNvPr id="189" name="Google Shape;189;p34"/>
              <p:cNvSpPr txBox="1"/>
              <p:nvPr/>
            </p:nvSpPr>
            <p:spPr>
              <a:xfrm>
                <a:off x="7120010" y="1295983"/>
                <a:ext cx="34221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Columbia University</a:t>
                </a:r>
                <a:endParaRPr b="1" sz="1100">
                  <a:solidFill>
                    <a:schemeClr val="dk1"/>
                  </a:solidFill>
                  <a:latin typeface="Poppins"/>
                  <a:ea typeface="Poppins"/>
                  <a:cs typeface="Poppins"/>
                  <a:sym typeface="Poppin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3" name="Shape 193"/>
        <p:cNvGrpSpPr/>
        <p:nvPr/>
      </p:nvGrpSpPr>
      <p:grpSpPr>
        <a:xfrm>
          <a:off x="0" y="0"/>
          <a:ext cx="0" cy="0"/>
          <a:chOff x="0" y="0"/>
          <a:chExt cx="0" cy="0"/>
        </a:xfrm>
      </p:grpSpPr>
      <p:sp>
        <p:nvSpPr>
          <p:cNvPr id="194" name="Google Shape;194;p35"/>
          <p:cNvSpPr txBox="1"/>
          <p:nvPr/>
        </p:nvSpPr>
        <p:spPr>
          <a:xfrm>
            <a:off x="689373" y="1026951"/>
            <a:ext cx="37227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600">
                <a:solidFill>
                  <a:schemeClr val="lt1"/>
                </a:solidFill>
                <a:latin typeface="Poppins Thin"/>
                <a:ea typeface="Poppins Thin"/>
                <a:cs typeface="Poppins Thin"/>
                <a:sym typeface="Poppins Thin"/>
              </a:rPr>
              <a:t>Highlighted Ski</a:t>
            </a:r>
            <a:r>
              <a:rPr b="0" i="0" lang="en" sz="3600">
                <a:solidFill>
                  <a:schemeClr val="lt1"/>
                </a:solidFill>
                <a:latin typeface="Poppins Thin"/>
                <a:ea typeface="Poppins Thin"/>
                <a:cs typeface="Poppins Thin"/>
                <a:sym typeface="Poppins Thin"/>
              </a:rPr>
              <a:t>lls</a:t>
            </a:r>
            <a:endParaRPr b="0" i="0" sz="3600">
              <a:solidFill>
                <a:schemeClr val="lt1"/>
              </a:solidFill>
              <a:latin typeface="Poppins Thin"/>
              <a:ea typeface="Poppins Thin"/>
              <a:cs typeface="Poppins Thin"/>
              <a:sym typeface="Poppins Thin"/>
            </a:endParaRPr>
          </a:p>
        </p:txBody>
      </p:sp>
      <p:sp>
        <p:nvSpPr>
          <p:cNvPr id="195" name="Google Shape;195;p35"/>
          <p:cNvSpPr/>
          <p:nvPr/>
        </p:nvSpPr>
        <p:spPr>
          <a:xfrm>
            <a:off x="5175487" y="1134960"/>
            <a:ext cx="2680965" cy="318154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96" name="Google Shape;196;p35"/>
          <p:cNvSpPr txBox="1"/>
          <p:nvPr/>
        </p:nvSpPr>
        <p:spPr>
          <a:xfrm>
            <a:off x="689373" y="1692000"/>
            <a:ext cx="3057300" cy="1980900"/>
          </a:xfrm>
          <a:prstGeom prst="rect">
            <a:avLst/>
          </a:prstGeom>
          <a:noFill/>
          <a:ln>
            <a:noFill/>
          </a:ln>
        </p:spPr>
        <p:txBody>
          <a:bodyPr anchorCtr="0" anchor="t" bIns="34275" lIns="68575" spcFirstLastPara="1" rIns="68575" wrap="square" tIns="34275">
            <a:spAutoFit/>
          </a:bodyPr>
          <a:lstStyle/>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Storytelling and writing</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Client relationship management</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Crisis communications</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Financial </a:t>
            </a:r>
            <a:r>
              <a:rPr lang="en" sz="900">
                <a:solidFill>
                  <a:schemeClr val="lt1"/>
                </a:solidFill>
                <a:latin typeface="Poppins"/>
                <a:ea typeface="Poppins"/>
                <a:cs typeface="Poppins"/>
                <a:sym typeface="Poppins"/>
              </a:rPr>
              <a:t>analysis, competitive analysis, </a:t>
            </a:r>
            <a:r>
              <a:rPr lang="en" sz="900">
                <a:solidFill>
                  <a:schemeClr val="lt1"/>
                </a:solidFill>
                <a:latin typeface="Poppins"/>
                <a:ea typeface="Poppins"/>
                <a:cs typeface="Poppins"/>
                <a:sym typeface="Poppins"/>
              </a:rPr>
              <a:t>and executive reports</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DEI and ESG reporting</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C-suite collaboration</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Content and data management for consistent and accurate reporting</a:t>
            </a:r>
            <a:endParaRPr sz="900">
              <a:solidFill>
                <a:schemeClr val="lt1"/>
              </a:solidFill>
              <a:latin typeface="Poppins"/>
              <a:ea typeface="Poppins"/>
              <a:cs typeface="Poppins"/>
              <a:sym typeface="Poppins"/>
            </a:endParaRPr>
          </a:p>
        </p:txBody>
      </p:sp>
      <p:sp>
        <p:nvSpPr>
          <p:cNvPr id="197" name="Google Shape;197;p35"/>
          <p:cNvSpPr txBox="1"/>
          <p:nvPr/>
        </p:nvSpPr>
        <p:spPr>
          <a:xfrm>
            <a:off x="5577521" y="1443596"/>
            <a:ext cx="187689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lt1"/>
                </a:solidFill>
                <a:latin typeface="Poppins"/>
                <a:ea typeface="Poppins"/>
                <a:cs typeface="Poppins"/>
                <a:sym typeface="Poppins"/>
              </a:rPr>
              <a:t>Software</a:t>
            </a:r>
            <a:endParaRPr sz="1100"/>
          </a:p>
        </p:txBody>
      </p:sp>
      <p:sp>
        <p:nvSpPr>
          <p:cNvPr id="198" name="Google Shape;198;p35"/>
          <p:cNvSpPr txBox="1"/>
          <p:nvPr/>
        </p:nvSpPr>
        <p:spPr>
          <a:xfrm>
            <a:off x="689373" y="3662846"/>
            <a:ext cx="15465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000">
                <a:solidFill>
                  <a:schemeClr val="lt1"/>
                </a:solidFill>
                <a:latin typeface="Poppins Thin"/>
                <a:ea typeface="Poppins Thin"/>
                <a:cs typeface="Poppins Thin"/>
                <a:sym typeface="Poppins Thin"/>
              </a:rPr>
              <a:t>300</a:t>
            </a:r>
            <a:r>
              <a:rPr b="0" i="0" lang="en" sz="3000">
                <a:solidFill>
                  <a:schemeClr val="lt1"/>
                </a:solidFill>
                <a:latin typeface="Poppins Thin"/>
                <a:ea typeface="Poppins Thin"/>
                <a:cs typeface="Poppins Thin"/>
                <a:sym typeface="Poppins Thin"/>
              </a:rPr>
              <a:t>+</a:t>
            </a:r>
            <a:endParaRPr sz="1100"/>
          </a:p>
        </p:txBody>
      </p:sp>
      <p:sp>
        <p:nvSpPr>
          <p:cNvPr id="199" name="Google Shape;199;p35"/>
          <p:cNvSpPr txBox="1"/>
          <p:nvPr/>
        </p:nvSpPr>
        <p:spPr>
          <a:xfrm>
            <a:off x="689375" y="4126700"/>
            <a:ext cx="17448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1200">
                <a:solidFill>
                  <a:schemeClr val="lt1"/>
                </a:solidFill>
                <a:latin typeface="Poppins"/>
                <a:ea typeface="Poppins"/>
                <a:cs typeface="Poppins"/>
                <a:sym typeface="Poppins"/>
              </a:rPr>
              <a:t>Press releases, reports, and presentation decks</a:t>
            </a:r>
            <a:endParaRPr sz="900"/>
          </a:p>
        </p:txBody>
      </p:sp>
      <p:sp>
        <p:nvSpPr>
          <p:cNvPr id="200" name="Google Shape;200;p35"/>
          <p:cNvSpPr txBox="1"/>
          <p:nvPr/>
        </p:nvSpPr>
        <p:spPr>
          <a:xfrm>
            <a:off x="2513410" y="3662846"/>
            <a:ext cx="15465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000">
                <a:solidFill>
                  <a:schemeClr val="lt1"/>
                </a:solidFill>
                <a:latin typeface="Poppins Thin"/>
                <a:ea typeface="Poppins Thin"/>
                <a:cs typeface="Poppins Thin"/>
                <a:sym typeface="Poppins Thin"/>
              </a:rPr>
              <a:t>Native</a:t>
            </a:r>
            <a:endParaRPr sz="1100"/>
          </a:p>
        </p:txBody>
      </p:sp>
      <p:sp>
        <p:nvSpPr>
          <p:cNvPr id="201" name="Google Shape;201;p35"/>
          <p:cNvSpPr txBox="1"/>
          <p:nvPr/>
        </p:nvSpPr>
        <p:spPr>
          <a:xfrm>
            <a:off x="2513399" y="4126700"/>
            <a:ext cx="1744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a:solidFill>
                  <a:schemeClr val="lt1"/>
                </a:solidFill>
                <a:latin typeface="Poppins"/>
                <a:ea typeface="Poppins"/>
                <a:cs typeface="Poppins"/>
                <a:sym typeface="Poppins"/>
              </a:rPr>
              <a:t>Spanish speaker</a:t>
            </a:r>
            <a:endParaRPr sz="1100"/>
          </a:p>
        </p:txBody>
      </p:sp>
      <p:grpSp>
        <p:nvGrpSpPr>
          <p:cNvPr id="202" name="Google Shape;202;p35"/>
          <p:cNvGrpSpPr/>
          <p:nvPr/>
        </p:nvGrpSpPr>
        <p:grpSpPr>
          <a:xfrm>
            <a:off x="3946090" y="2741943"/>
            <a:ext cx="677400" cy="677400"/>
            <a:chOff x="5261453" y="4913632"/>
            <a:chExt cx="903200" cy="903200"/>
          </a:xfrm>
        </p:grpSpPr>
        <p:sp>
          <p:nvSpPr>
            <p:cNvPr id="203" name="Google Shape;203;p35"/>
            <p:cNvSpPr/>
            <p:nvPr/>
          </p:nvSpPr>
          <p:spPr>
            <a:xfrm>
              <a:off x="5261453" y="4913632"/>
              <a:ext cx="903200" cy="9032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p:txBody>
        </p:sp>
        <p:grpSp>
          <p:nvGrpSpPr>
            <p:cNvPr id="204" name="Google Shape;204;p35"/>
            <p:cNvGrpSpPr/>
            <p:nvPr/>
          </p:nvGrpSpPr>
          <p:grpSpPr>
            <a:xfrm>
              <a:off x="5532654" y="5210896"/>
              <a:ext cx="345278" cy="357948"/>
              <a:chOff x="4021867" y="5049531"/>
              <a:chExt cx="771680" cy="800000"/>
            </a:xfrm>
          </p:grpSpPr>
          <p:cxnSp>
            <p:nvCxnSpPr>
              <p:cNvPr id="205" name="Google Shape;205;p35"/>
              <p:cNvCxnSpPr/>
              <p:nvPr/>
            </p:nvCxnSpPr>
            <p:spPr>
              <a:xfrm>
                <a:off x="4040748" y="5078369"/>
                <a:ext cx="752799" cy="0"/>
              </a:xfrm>
              <a:prstGeom prst="straightConnector1">
                <a:avLst/>
              </a:prstGeom>
              <a:noFill/>
              <a:ln cap="flat" cmpd="sng" w="38100">
                <a:solidFill>
                  <a:schemeClr val="lt1"/>
                </a:solidFill>
                <a:prstDash val="solid"/>
                <a:round/>
                <a:headEnd len="sm" w="sm" type="none"/>
                <a:tailEnd len="sm" w="sm" type="none"/>
              </a:ln>
            </p:spPr>
          </p:cxnSp>
          <p:cxnSp>
            <p:nvCxnSpPr>
              <p:cNvPr id="206" name="Google Shape;206;p35"/>
              <p:cNvCxnSpPr/>
              <p:nvPr/>
            </p:nvCxnSpPr>
            <p:spPr>
              <a:xfrm>
                <a:off x="4754299" y="5049531"/>
                <a:ext cx="0" cy="800000"/>
              </a:xfrm>
              <a:prstGeom prst="straightConnector1">
                <a:avLst/>
              </a:prstGeom>
              <a:noFill/>
              <a:ln cap="flat" cmpd="sng" w="38100">
                <a:solidFill>
                  <a:schemeClr val="lt1"/>
                </a:solidFill>
                <a:prstDash val="solid"/>
                <a:round/>
                <a:headEnd len="sm" w="sm" type="none"/>
                <a:tailEnd len="sm" w="sm" type="none"/>
              </a:ln>
            </p:spPr>
          </p:cxnSp>
          <p:cxnSp>
            <p:nvCxnSpPr>
              <p:cNvPr id="207" name="Google Shape;207;p35"/>
              <p:cNvCxnSpPr/>
              <p:nvPr/>
            </p:nvCxnSpPr>
            <p:spPr>
              <a:xfrm flipH="1" rot="10800000">
                <a:off x="4021867" y="5080600"/>
                <a:ext cx="732400" cy="732400"/>
              </a:xfrm>
              <a:prstGeom prst="straightConnector1">
                <a:avLst/>
              </a:prstGeom>
              <a:noFill/>
              <a:ln cap="flat" cmpd="sng" w="38100">
                <a:solidFill>
                  <a:schemeClr val="lt1"/>
                </a:solidFill>
                <a:prstDash val="solid"/>
                <a:round/>
                <a:headEnd len="sm" w="sm" type="none"/>
                <a:tailEnd len="sm" w="sm" type="none"/>
              </a:ln>
            </p:spPr>
          </p:cxnSp>
        </p:grpSp>
      </p:grpSp>
      <p:sp>
        <p:nvSpPr>
          <p:cNvPr id="208" name="Google Shape;208;p35"/>
          <p:cNvSpPr txBox="1"/>
          <p:nvPr/>
        </p:nvSpPr>
        <p:spPr>
          <a:xfrm>
            <a:off x="779018" y="444839"/>
            <a:ext cx="16551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209" name="Google Shape;209;p35"/>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grpSp>
        <p:nvGrpSpPr>
          <p:cNvPr id="210" name="Google Shape;210;p35"/>
          <p:cNvGrpSpPr/>
          <p:nvPr/>
        </p:nvGrpSpPr>
        <p:grpSpPr>
          <a:xfrm>
            <a:off x="5709695" y="2170050"/>
            <a:ext cx="1501736" cy="1783026"/>
            <a:chOff x="7601308" y="2893400"/>
            <a:chExt cx="2002315" cy="2377368"/>
          </a:xfrm>
        </p:grpSpPr>
        <p:grpSp>
          <p:nvGrpSpPr>
            <p:cNvPr id="211" name="Google Shape;211;p35"/>
            <p:cNvGrpSpPr/>
            <p:nvPr/>
          </p:nvGrpSpPr>
          <p:grpSpPr>
            <a:xfrm>
              <a:off x="7601372" y="2893400"/>
              <a:ext cx="1831251" cy="289200"/>
              <a:chOff x="7021650" y="2398531"/>
              <a:chExt cx="1831251" cy="289200"/>
            </a:xfrm>
          </p:grpSpPr>
          <p:grpSp>
            <p:nvGrpSpPr>
              <p:cNvPr id="212" name="Google Shape;212;p35"/>
              <p:cNvGrpSpPr/>
              <p:nvPr/>
            </p:nvGrpSpPr>
            <p:grpSpPr>
              <a:xfrm>
                <a:off x="7021650" y="2404193"/>
                <a:ext cx="268108" cy="268425"/>
                <a:chOff x="6266101" y="3680623"/>
                <a:chExt cx="990423" cy="991597"/>
              </a:xfrm>
            </p:grpSpPr>
            <p:sp>
              <p:nvSpPr>
                <p:cNvPr id="213" name="Google Shape;213;p35"/>
                <p:cNvSpPr/>
                <p:nvPr/>
              </p:nvSpPr>
              <p:spPr>
                <a:xfrm>
                  <a:off x="6266101" y="3680623"/>
                  <a:ext cx="990423" cy="991597"/>
                </a:xfrm>
                <a:custGeom>
                  <a:rect b="b" l="l" r="r" t="t"/>
                  <a:pathLst>
                    <a:path extrusionOk="0" fill="none" h="991597" w="990423">
                      <a:moveTo>
                        <a:pt x="990109" y="178250"/>
                      </a:moveTo>
                      <a:cubicBezTo>
                        <a:pt x="970768" y="68516"/>
                        <a:pt x="905258" y="781"/>
                        <a:pt x="813193" y="18"/>
                      </a:cubicBezTo>
                      <a:cubicBezTo>
                        <a:pt x="654770" y="23015"/>
                        <a:pt x="344750" y="-1949"/>
                        <a:pt x="176594" y="18"/>
                      </a:cubicBezTo>
                      <a:cubicBezTo>
                        <a:pt x="70560" y="12174"/>
                        <a:pt x="-2560" y="69432"/>
                        <a:pt x="181" y="174755"/>
                      </a:cubicBezTo>
                      <a:cubicBezTo>
                        <a:pt x="8035" y="274034"/>
                        <a:pt x="-5911" y="375395"/>
                        <a:pt x="181" y="495521"/>
                      </a:cubicBezTo>
                      <a:cubicBezTo>
                        <a:pt x="-434" y="593935"/>
                        <a:pt x="-2130" y="715626"/>
                        <a:pt x="348" y="830341"/>
                      </a:cubicBezTo>
                      <a:cubicBezTo>
                        <a:pt x="2614" y="930031"/>
                        <a:pt x="81448" y="981819"/>
                        <a:pt x="160145" y="991095"/>
                      </a:cubicBezTo>
                      <a:cubicBezTo>
                        <a:pt x="432525" y="997673"/>
                        <a:pt x="585132" y="976993"/>
                        <a:pt x="830552" y="991095"/>
                      </a:cubicBezTo>
                      <a:cubicBezTo>
                        <a:pt x="912979" y="984443"/>
                        <a:pt x="992472" y="945208"/>
                        <a:pt x="987523" y="844922"/>
                      </a:cubicBezTo>
                      <a:cubicBezTo>
                        <a:pt x="990204" y="800323"/>
                        <a:pt x="990989" y="750146"/>
                        <a:pt x="990156" y="704400"/>
                      </a:cubicBezTo>
                      <a:cubicBezTo>
                        <a:pt x="982399" y="532686"/>
                        <a:pt x="995332" y="311576"/>
                        <a:pt x="990109" y="178250"/>
                      </a:cubicBezTo>
                      <a:close/>
                    </a:path>
                    <a:path extrusionOk="0" h="991597" w="990423">
                      <a:moveTo>
                        <a:pt x="990109" y="178250"/>
                      </a:moveTo>
                      <a:cubicBezTo>
                        <a:pt x="992906" y="65199"/>
                        <a:pt x="922218" y="-11416"/>
                        <a:pt x="813193" y="18"/>
                      </a:cubicBezTo>
                      <a:cubicBezTo>
                        <a:pt x="595974" y="-6414"/>
                        <a:pt x="433676" y="-30792"/>
                        <a:pt x="176594" y="18"/>
                      </a:cubicBezTo>
                      <a:cubicBezTo>
                        <a:pt x="74850" y="-436"/>
                        <a:pt x="13268" y="44528"/>
                        <a:pt x="181" y="174755"/>
                      </a:cubicBezTo>
                      <a:cubicBezTo>
                        <a:pt x="2015" y="277592"/>
                        <a:pt x="7981" y="410645"/>
                        <a:pt x="181" y="495521"/>
                      </a:cubicBezTo>
                      <a:cubicBezTo>
                        <a:pt x="-3275" y="603914"/>
                        <a:pt x="-4715" y="717592"/>
                        <a:pt x="348" y="830341"/>
                      </a:cubicBezTo>
                      <a:cubicBezTo>
                        <a:pt x="-960" y="914917"/>
                        <a:pt x="56750" y="975389"/>
                        <a:pt x="160145" y="991095"/>
                      </a:cubicBezTo>
                      <a:cubicBezTo>
                        <a:pt x="296176" y="960686"/>
                        <a:pt x="573200" y="993310"/>
                        <a:pt x="830552" y="991095"/>
                      </a:cubicBezTo>
                      <a:cubicBezTo>
                        <a:pt x="908542" y="1002676"/>
                        <a:pt x="985434" y="919490"/>
                        <a:pt x="987523" y="844922"/>
                      </a:cubicBezTo>
                      <a:cubicBezTo>
                        <a:pt x="993547" y="797413"/>
                        <a:pt x="983618" y="746560"/>
                        <a:pt x="990156" y="704400"/>
                      </a:cubicBezTo>
                      <a:cubicBezTo>
                        <a:pt x="1009402" y="528877"/>
                        <a:pt x="998364" y="328376"/>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nvGrpSpPr>
                <p:cNvPr id="214" name="Google Shape;214;p35"/>
                <p:cNvGrpSpPr/>
                <p:nvPr/>
              </p:nvGrpSpPr>
              <p:grpSpPr>
                <a:xfrm>
                  <a:off x="6468259" y="3969563"/>
                  <a:ext cx="586102" cy="413736"/>
                  <a:chOff x="6468259" y="3969563"/>
                  <a:chExt cx="586102" cy="413736"/>
                </a:xfrm>
              </p:grpSpPr>
              <p:sp>
                <p:nvSpPr>
                  <p:cNvPr id="215" name="Google Shape;215;p35"/>
                  <p:cNvSpPr/>
                  <p:nvPr/>
                </p:nvSpPr>
                <p:spPr>
                  <a:xfrm>
                    <a:off x="6468259" y="3969563"/>
                    <a:ext cx="302832" cy="407990"/>
                  </a:xfrm>
                  <a:custGeom>
                    <a:rect b="b" l="l" r="r" t="t"/>
                    <a:pathLst>
                      <a:path extrusionOk="0" fill="none" h="407990" w="302832">
                        <a:moveTo>
                          <a:pt x="172965" y="0"/>
                        </a:moveTo>
                        <a:cubicBezTo>
                          <a:pt x="122169" y="-7051"/>
                          <a:pt x="70525" y="-3828"/>
                          <a:pt x="0" y="0"/>
                        </a:cubicBezTo>
                        <a:cubicBezTo>
                          <a:pt x="8604" y="101386"/>
                          <a:pt x="14063" y="301231"/>
                          <a:pt x="0" y="407991"/>
                        </a:cubicBezTo>
                        <a:cubicBezTo>
                          <a:pt x="20543" y="408016"/>
                          <a:pt x="39973" y="405798"/>
                          <a:pt x="79300" y="407991"/>
                        </a:cubicBezTo>
                        <a:cubicBezTo>
                          <a:pt x="72844" y="342532"/>
                          <a:pt x="77855" y="323827"/>
                          <a:pt x="79300" y="271228"/>
                        </a:cubicBezTo>
                        <a:cubicBezTo>
                          <a:pt x="105527" y="270710"/>
                          <a:pt x="150367" y="276033"/>
                          <a:pt x="175838" y="271228"/>
                        </a:cubicBezTo>
                        <a:cubicBezTo>
                          <a:pt x="245037" y="254923"/>
                          <a:pt x="292337" y="207296"/>
                          <a:pt x="302832" y="135614"/>
                        </a:cubicBezTo>
                        <a:cubicBezTo>
                          <a:pt x="315488" y="76353"/>
                          <a:pt x="252660" y="2282"/>
                          <a:pt x="172965" y="0"/>
                        </a:cubicBezTo>
                        <a:close/>
                        <a:moveTo>
                          <a:pt x="171241" y="201697"/>
                        </a:moveTo>
                        <a:cubicBezTo>
                          <a:pt x="146202" y="206025"/>
                          <a:pt x="107288" y="201760"/>
                          <a:pt x="79300" y="201697"/>
                        </a:cubicBezTo>
                        <a:cubicBezTo>
                          <a:pt x="77326" y="156179"/>
                          <a:pt x="73756" y="110961"/>
                          <a:pt x="79300" y="69531"/>
                        </a:cubicBezTo>
                        <a:cubicBezTo>
                          <a:pt x="116097" y="69198"/>
                          <a:pt x="135365" y="66995"/>
                          <a:pt x="167793" y="69531"/>
                        </a:cubicBezTo>
                        <a:cubicBezTo>
                          <a:pt x="200782" y="72011"/>
                          <a:pt x="217217" y="104282"/>
                          <a:pt x="222384" y="135614"/>
                        </a:cubicBezTo>
                        <a:cubicBezTo>
                          <a:pt x="220214" y="172802"/>
                          <a:pt x="200340" y="201575"/>
                          <a:pt x="171241" y="201697"/>
                        </a:cubicBezTo>
                        <a:close/>
                      </a:path>
                      <a:path extrusionOk="0" h="407990" w="302832">
                        <a:moveTo>
                          <a:pt x="172965" y="0"/>
                        </a:moveTo>
                        <a:cubicBezTo>
                          <a:pt x="111786" y="-2508"/>
                          <a:pt x="53548" y="-7703"/>
                          <a:pt x="0" y="0"/>
                        </a:cubicBezTo>
                        <a:cubicBezTo>
                          <a:pt x="-19604" y="155769"/>
                          <a:pt x="-9614" y="244647"/>
                          <a:pt x="0" y="407991"/>
                        </a:cubicBezTo>
                        <a:cubicBezTo>
                          <a:pt x="26447" y="410850"/>
                          <a:pt x="42696" y="410034"/>
                          <a:pt x="79300" y="407991"/>
                        </a:cubicBezTo>
                        <a:cubicBezTo>
                          <a:pt x="78181" y="376216"/>
                          <a:pt x="75289" y="300556"/>
                          <a:pt x="79300" y="271228"/>
                        </a:cubicBezTo>
                        <a:cubicBezTo>
                          <a:pt x="110723" y="269144"/>
                          <a:pt x="148883" y="273993"/>
                          <a:pt x="175838" y="271228"/>
                        </a:cubicBezTo>
                        <a:cubicBezTo>
                          <a:pt x="250104" y="263689"/>
                          <a:pt x="309508" y="213739"/>
                          <a:pt x="302832" y="135614"/>
                        </a:cubicBezTo>
                        <a:cubicBezTo>
                          <a:pt x="296620" y="73477"/>
                          <a:pt x="247246" y="7606"/>
                          <a:pt x="172965" y="0"/>
                        </a:cubicBezTo>
                        <a:close/>
                        <a:moveTo>
                          <a:pt x="171241" y="201697"/>
                        </a:moveTo>
                        <a:cubicBezTo>
                          <a:pt x="146688" y="202801"/>
                          <a:pt x="115916" y="205186"/>
                          <a:pt x="79300" y="201697"/>
                        </a:cubicBezTo>
                        <a:cubicBezTo>
                          <a:pt x="79309" y="162183"/>
                          <a:pt x="78426" y="110391"/>
                          <a:pt x="79300" y="69531"/>
                        </a:cubicBezTo>
                        <a:cubicBezTo>
                          <a:pt x="114345" y="66889"/>
                          <a:pt x="135585" y="71415"/>
                          <a:pt x="167793" y="69531"/>
                        </a:cubicBezTo>
                        <a:cubicBezTo>
                          <a:pt x="198397" y="66990"/>
                          <a:pt x="215929" y="96598"/>
                          <a:pt x="222384" y="135614"/>
                        </a:cubicBezTo>
                        <a:cubicBezTo>
                          <a:pt x="223436" y="175621"/>
                          <a:pt x="204500" y="200584"/>
                          <a:pt x="171241" y="2016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sp>
                <p:nvSpPr>
                  <p:cNvPr id="216" name="Google Shape;216;p35"/>
                  <p:cNvSpPr/>
                  <p:nvPr/>
                </p:nvSpPr>
                <p:spPr>
                  <a:xfrm>
                    <a:off x="6796351" y="4070698"/>
                    <a:ext cx="258010" cy="312601"/>
                  </a:xfrm>
                  <a:custGeom>
                    <a:rect b="b" l="l" r="r" t="t"/>
                    <a:pathLst>
                      <a:path extrusionOk="0" fill="none" h="312601" w="258010">
                        <a:moveTo>
                          <a:pt x="141360" y="126420"/>
                        </a:moveTo>
                        <a:cubicBezTo>
                          <a:pt x="131695" y="121467"/>
                          <a:pt x="81399" y="114545"/>
                          <a:pt x="82173" y="88494"/>
                        </a:cubicBezTo>
                        <a:cubicBezTo>
                          <a:pt x="85890" y="63092"/>
                          <a:pt x="98275" y="50929"/>
                          <a:pt x="128144" y="54590"/>
                        </a:cubicBezTo>
                        <a:cubicBezTo>
                          <a:pt x="167486" y="54991"/>
                          <a:pt x="197130" y="72986"/>
                          <a:pt x="215488" y="87919"/>
                        </a:cubicBezTo>
                        <a:cubicBezTo>
                          <a:pt x="224403" y="69702"/>
                          <a:pt x="237246" y="51804"/>
                          <a:pt x="246518" y="41374"/>
                        </a:cubicBezTo>
                        <a:cubicBezTo>
                          <a:pt x="231794" y="25946"/>
                          <a:pt x="193082" y="7086"/>
                          <a:pt x="128718" y="0"/>
                        </a:cubicBezTo>
                        <a:cubicBezTo>
                          <a:pt x="59112" y="-6400"/>
                          <a:pt x="12871" y="32248"/>
                          <a:pt x="10343" y="99412"/>
                        </a:cubicBezTo>
                        <a:cubicBezTo>
                          <a:pt x="11222" y="162272"/>
                          <a:pt x="100564" y="181814"/>
                          <a:pt x="117800" y="183309"/>
                        </a:cubicBezTo>
                        <a:cubicBezTo>
                          <a:pt x="135446" y="187366"/>
                          <a:pt x="185767" y="198963"/>
                          <a:pt x="183883" y="224107"/>
                        </a:cubicBezTo>
                        <a:cubicBezTo>
                          <a:pt x="179344" y="248069"/>
                          <a:pt x="166958" y="259019"/>
                          <a:pt x="134464" y="257436"/>
                        </a:cubicBezTo>
                        <a:cubicBezTo>
                          <a:pt x="86358" y="254967"/>
                          <a:pt x="46035" y="232181"/>
                          <a:pt x="28732" y="217787"/>
                        </a:cubicBezTo>
                        <a:cubicBezTo>
                          <a:pt x="23190" y="229145"/>
                          <a:pt x="5994" y="250924"/>
                          <a:pt x="0" y="266056"/>
                        </a:cubicBezTo>
                        <a:cubicBezTo>
                          <a:pt x="8621" y="290026"/>
                          <a:pt x="61662" y="320809"/>
                          <a:pt x="136188" y="312601"/>
                        </a:cubicBezTo>
                        <a:cubicBezTo>
                          <a:pt x="183131" y="321930"/>
                          <a:pt x="257369" y="299007"/>
                          <a:pt x="258011" y="217212"/>
                        </a:cubicBezTo>
                        <a:cubicBezTo>
                          <a:pt x="256929" y="146620"/>
                          <a:pt x="158228" y="128982"/>
                          <a:pt x="141360" y="126420"/>
                        </a:cubicBezTo>
                        <a:close/>
                      </a:path>
                      <a:path extrusionOk="0" h="312601" w="258010">
                        <a:moveTo>
                          <a:pt x="141360" y="126420"/>
                        </a:moveTo>
                        <a:cubicBezTo>
                          <a:pt x="127829" y="118151"/>
                          <a:pt x="84244" y="112325"/>
                          <a:pt x="82173" y="88494"/>
                        </a:cubicBezTo>
                        <a:cubicBezTo>
                          <a:pt x="81499" y="67163"/>
                          <a:pt x="95499" y="53527"/>
                          <a:pt x="128144" y="54590"/>
                        </a:cubicBezTo>
                        <a:cubicBezTo>
                          <a:pt x="163848" y="53694"/>
                          <a:pt x="201941" y="79756"/>
                          <a:pt x="215488" y="87919"/>
                        </a:cubicBezTo>
                        <a:cubicBezTo>
                          <a:pt x="230059" y="66726"/>
                          <a:pt x="233469" y="61577"/>
                          <a:pt x="246518" y="41374"/>
                        </a:cubicBezTo>
                        <a:cubicBezTo>
                          <a:pt x="223850" y="23005"/>
                          <a:pt x="189087" y="-8477"/>
                          <a:pt x="128718" y="0"/>
                        </a:cubicBezTo>
                        <a:cubicBezTo>
                          <a:pt x="58927" y="-13580"/>
                          <a:pt x="12945" y="44013"/>
                          <a:pt x="10343" y="99412"/>
                        </a:cubicBezTo>
                        <a:cubicBezTo>
                          <a:pt x="8144" y="162392"/>
                          <a:pt x="97591" y="179215"/>
                          <a:pt x="117800" y="183309"/>
                        </a:cubicBezTo>
                        <a:cubicBezTo>
                          <a:pt x="136183" y="192125"/>
                          <a:pt x="183021" y="198468"/>
                          <a:pt x="183883" y="224107"/>
                        </a:cubicBezTo>
                        <a:cubicBezTo>
                          <a:pt x="187449" y="248330"/>
                          <a:pt x="163393" y="256924"/>
                          <a:pt x="134464" y="257436"/>
                        </a:cubicBezTo>
                        <a:cubicBezTo>
                          <a:pt x="85236" y="257682"/>
                          <a:pt x="47701" y="230997"/>
                          <a:pt x="28732" y="217787"/>
                        </a:cubicBezTo>
                        <a:cubicBezTo>
                          <a:pt x="19260" y="233295"/>
                          <a:pt x="10458" y="243478"/>
                          <a:pt x="0" y="266056"/>
                        </a:cubicBezTo>
                        <a:cubicBezTo>
                          <a:pt x="22944" y="274830"/>
                          <a:pt x="63911" y="312789"/>
                          <a:pt x="136188" y="312601"/>
                        </a:cubicBezTo>
                        <a:cubicBezTo>
                          <a:pt x="161574" y="310668"/>
                          <a:pt x="262940" y="298784"/>
                          <a:pt x="258011" y="217212"/>
                        </a:cubicBezTo>
                        <a:cubicBezTo>
                          <a:pt x="258298" y="147095"/>
                          <a:pt x="166651" y="134317"/>
                          <a:pt x="141360" y="1264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grpSp>
          <p:sp>
            <p:nvSpPr>
              <p:cNvPr id="217" name="Google Shape;217;p35"/>
              <p:cNvSpPr txBox="1"/>
              <p:nvPr/>
            </p:nvSpPr>
            <p:spPr>
              <a:xfrm>
                <a:off x="7367601" y="2398531"/>
                <a:ext cx="1485300" cy="2892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Photoshop</a:t>
                </a:r>
                <a:endParaRPr sz="1100"/>
              </a:p>
            </p:txBody>
          </p:sp>
        </p:grpSp>
        <p:grpSp>
          <p:nvGrpSpPr>
            <p:cNvPr id="218" name="Google Shape;218;p35"/>
            <p:cNvGrpSpPr/>
            <p:nvPr/>
          </p:nvGrpSpPr>
          <p:grpSpPr>
            <a:xfrm>
              <a:off x="7601308" y="3418517"/>
              <a:ext cx="1741314" cy="289200"/>
              <a:chOff x="7021586" y="2772020"/>
              <a:chExt cx="1741314" cy="289200"/>
            </a:xfrm>
          </p:grpSpPr>
          <p:grpSp>
            <p:nvGrpSpPr>
              <p:cNvPr id="219" name="Google Shape;219;p35"/>
              <p:cNvGrpSpPr/>
              <p:nvPr/>
            </p:nvGrpSpPr>
            <p:grpSpPr>
              <a:xfrm>
                <a:off x="7021586" y="2777674"/>
                <a:ext cx="268110" cy="268425"/>
                <a:chOff x="7582581" y="3680168"/>
                <a:chExt cx="990432" cy="991597"/>
              </a:xfrm>
            </p:grpSpPr>
            <p:sp>
              <p:nvSpPr>
                <p:cNvPr id="220" name="Google Shape;220;p35"/>
                <p:cNvSpPr/>
                <p:nvPr/>
              </p:nvSpPr>
              <p:spPr>
                <a:xfrm>
                  <a:off x="7582581" y="3680168"/>
                  <a:ext cx="990432" cy="991597"/>
                </a:xfrm>
                <a:custGeom>
                  <a:rect b="b" l="l" r="r" t="t"/>
                  <a:pathLst>
                    <a:path extrusionOk="0" fill="none" h="991597" w="990432">
                      <a:moveTo>
                        <a:pt x="990109" y="178250"/>
                      </a:moveTo>
                      <a:cubicBezTo>
                        <a:pt x="997286" y="50623"/>
                        <a:pt x="913489" y="4181"/>
                        <a:pt x="813193" y="18"/>
                      </a:cubicBezTo>
                      <a:cubicBezTo>
                        <a:pt x="514627" y="1500"/>
                        <a:pt x="461461" y="14199"/>
                        <a:pt x="176594" y="18"/>
                      </a:cubicBezTo>
                      <a:cubicBezTo>
                        <a:pt x="50662" y="9169"/>
                        <a:pt x="-5644" y="81767"/>
                        <a:pt x="181" y="174755"/>
                      </a:cubicBezTo>
                      <a:cubicBezTo>
                        <a:pt x="6918" y="276223"/>
                        <a:pt x="-2813" y="380922"/>
                        <a:pt x="181" y="495520"/>
                      </a:cubicBezTo>
                      <a:cubicBezTo>
                        <a:pt x="-18061" y="589629"/>
                        <a:pt x="14576" y="719005"/>
                        <a:pt x="348" y="830341"/>
                      </a:cubicBezTo>
                      <a:cubicBezTo>
                        <a:pt x="1829" y="935333"/>
                        <a:pt x="79430" y="990461"/>
                        <a:pt x="160145" y="991095"/>
                      </a:cubicBezTo>
                      <a:cubicBezTo>
                        <a:pt x="345202" y="962632"/>
                        <a:pt x="664612" y="1023771"/>
                        <a:pt x="830552" y="991095"/>
                      </a:cubicBezTo>
                      <a:cubicBezTo>
                        <a:pt x="930552" y="995201"/>
                        <a:pt x="969731" y="935499"/>
                        <a:pt x="987523" y="844922"/>
                      </a:cubicBezTo>
                      <a:cubicBezTo>
                        <a:pt x="987949" y="798535"/>
                        <a:pt x="995238" y="750805"/>
                        <a:pt x="990157" y="704400"/>
                      </a:cubicBezTo>
                      <a:cubicBezTo>
                        <a:pt x="996311" y="501331"/>
                        <a:pt x="989662" y="395146"/>
                        <a:pt x="990109" y="178250"/>
                      </a:cubicBezTo>
                      <a:close/>
                    </a:path>
                    <a:path extrusionOk="0" h="991597" w="990432">
                      <a:moveTo>
                        <a:pt x="990109" y="178250"/>
                      </a:moveTo>
                      <a:cubicBezTo>
                        <a:pt x="1011159" y="65535"/>
                        <a:pt x="919980" y="2989"/>
                        <a:pt x="813193" y="18"/>
                      </a:cubicBezTo>
                      <a:cubicBezTo>
                        <a:pt x="549020" y="21561"/>
                        <a:pt x="315532" y="-4946"/>
                        <a:pt x="176594" y="18"/>
                      </a:cubicBezTo>
                      <a:cubicBezTo>
                        <a:pt x="57256" y="-19384"/>
                        <a:pt x="15288" y="59654"/>
                        <a:pt x="181" y="174755"/>
                      </a:cubicBezTo>
                      <a:cubicBezTo>
                        <a:pt x="13245" y="275106"/>
                        <a:pt x="-6194" y="409339"/>
                        <a:pt x="181" y="495520"/>
                      </a:cubicBezTo>
                      <a:cubicBezTo>
                        <a:pt x="-3635" y="606986"/>
                        <a:pt x="-3343" y="711206"/>
                        <a:pt x="348" y="830341"/>
                      </a:cubicBezTo>
                      <a:cubicBezTo>
                        <a:pt x="-2404" y="918915"/>
                        <a:pt x="85383" y="1004220"/>
                        <a:pt x="160145" y="991095"/>
                      </a:cubicBezTo>
                      <a:cubicBezTo>
                        <a:pt x="484028" y="984319"/>
                        <a:pt x="606481" y="999737"/>
                        <a:pt x="830552" y="991095"/>
                      </a:cubicBezTo>
                      <a:cubicBezTo>
                        <a:pt x="912885" y="1002423"/>
                        <a:pt x="988448" y="926752"/>
                        <a:pt x="987523" y="844922"/>
                      </a:cubicBezTo>
                      <a:cubicBezTo>
                        <a:pt x="998521" y="805646"/>
                        <a:pt x="987633" y="751008"/>
                        <a:pt x="990157" y="704400"/>
                      </a:cubicBezTo>
                      <a:cubicBezTo>
                        <a:pt x="983533" y="529233"/>
                        <a:pt x="1011169" y="370286"/>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nvGrpSpPr>
                <p:cNvPr id="221" name="Google Shape;221;p35"/>
                <p:cNvGrpSpPr/>
                <p:nvPr/>
              </p:nvGrpSpPr>
              <p:grpSpPr>
                <a:xfrm>
                  <a:off x="7830142" y="3966235"/>
                  <a:ext cx="495335" cy="419482"/>
                  <a:chOff x="7830142" y="3966235"/>
                  <a:chExt cx="495335" cy="419482"/>
                </a:xfrm>
              </p:grpSpPr>
              <p:sp>
                <p:nvSpPr>
                  <p:cNvPr id="222" name="Google Shape;222;p35"/>
                  <p:cNvSpPr/>
                  <p:nvPr/>
                </p:nvSpPr>
                <p:spPr>
                  <a:xfrm>
                    <a:off x="7830142" y="3977727"/>
                    <a:ext cx="380982" cy="407990"/>
                  </a:xfrm>
                  <a:custGeom>
                    <a:rect b="b" l="l" r="r" t="t"/>
                    <a:pathLst>
                      <a:path extrusionOk="0" fill="none" h="407990" w="380982">
                        <a:moveTo>
                          <a:pt x="225832" y="0"/>
                        </a:moveTo>
                        <a:cubicBezTo>
                          <a:pt x="209366" y="-573"/>
                          <a:pt x="175971" y="-231"/>
                          <a:pt x="155726" y="0"/>
                        </a:cubicBezTo>
                        <a:cubicBezTo>
                          <a:pt x="73021" y="184917"/>
                          <a:pt x="45259" y="231875"/>
                          <a:pt x="0" y="407991"/>
                        </a:cubicBezTo>
                        <a:cubicBezTo>
                          <a:pt x="21428" y="404694"/>
                          <a:pt x="55279" y="403959"/>
                          <a:pt x="81598" y="407991"/>
                        </a:cubicBezTo>
                        <a:cubicBezTo>
                          <a:pt x="92535" y="363460"/>
                          <a:pt x="100850" y="343898"/>
                          <a:pt x="118950" y="306280"/>
                        </a:cubicBezTo>
                        <a:cubicBezTo>
                          <a:pt x="186148" y="310120"/>
                          <a:pt x="193720" y="301104"/>
                          <a:pt x="261459" y="306280"/>
                        </a:cubicBezTo>
                        <a:cubicBezTo>
                          <a:pt x="271023" y="343733"/>
                          <a:pt x="286239" y="375409"/>
                          <a:pt x="299385" y="407991"/>
                        </a:cubicBezTo>
                        <a:cubicBezTo>
                          <a:pt x="330622" y="406272"/>
                          <a:pt x="343497" y="411802"/>
                          <a:pt x="380983" y="407991"/>
                        </a:cubicBezTo>
                        <a:cubicBezTo>
                          <a:pt x="312136" y="282097"/>
                          <a:pt x="260914" y="83665"/>
                          <a:pt x="225832" y="0"/>
                        </a:cubicBezTo>
                        <a:close/>
                        <a:moveTo>
                          <a:pt x="132166" y="250541"/>
                        </a:moveTo>
                        <a:cubicBezTo>
                          <a:pt x="159104" y="177228"/>
                          <a:pt x="181829" y="131627"/>
                          <a:pt x="190779" y="90217"/>
                        </a:cubicBezTo>
                        <a:cubicBezTo>
                          <a:pt x="210866" y="137971"/>
                          <a:pt x="219411" y="197165"/>
                          <a:pt x="247093" y="250541"/>
                        </a:cubicBezTo>
                        <a:cubicBezTo>
                          <a:pt x="208996" y="250214"/>
                          <a:pt x="170314" y="253056"/>
                          <a:pt x="132166" y="250541"/>
                        </a:cubicBezTo>
                        <a:close/>
                      </a:path>
                      <a:path extrusionOk="0" h="407990" w="380982">
                        <a:moveTo>
                          <a:pt x="225832" y="0"/>
                        </a:moveTo>
                        <a:cubicBezTo>
                          <a:pt x="209353" y="-493"/>
                          <a:pt x="172596" y="-1006"/>
                          <a:pt x="155726" y="0"/>
                        </a:cubicBezTo>
                        <a:cubicBezTo>
                          <a:pt x="106675" y="162393"/>
                          <a:pt x="85356" y="218763"/>
                          <a:pt x="0" y="407991"/>
                        </a:cubicBezTo>
                        <a:cubicBezTo>
                          <a:pt x="40588" y="408565"/>
                          <a:pt x="61001" y="412047"/>
                          <a:pt x="81598" y="407991"/>
                        </a:cubicBezTo>
                        <a:cubicBezTo>
                          <a:pt x="92565" y="385014"/>
                          <a:pt x="104972" y="358123"/>
                          <a:pt x="118950" y="306280"/>
                        </a:cubicBezTo>
                        <a:cubicBezTo>
                          <a:pt x="186819" y="300764"/>
                          <a:pt x="209737" y="312114"/>
                          <a:pt x="261459" y="306280"/>
                        </a:cubicBezTo>
                        <a:cubicBezTo>
                          <a:pt x="277494" y="341807"/>
                          <a:pt x="281645" y="366623"/>
                          <a:pt x="299385" y="407991"/>
                        </a:cubicBezTo>
                        <a:cubicBezTo>
                          <a:pt x="323735" y="407393"/>
                          <a:pt x="349851" y="409489"/>
                          <a:pt x="380983" y="407991"/>
                        </a:cubicBezTo>
                        <a:cubicBezTo>
                          <a:pt x="345584" y="270913"/>
                          <a:pt x="290493" y="165607"/>
                          <a:pt x="225832" y="0"/>
                        </a:cubicBezTo>
                        <a:close/>
                        <a:moveTo>
                          <a:pt x="132166" y="250541"/>
                        </a:moveTo>
                        <a:cubicBezTo>
                          <a:pt x="159836" y="196488"/>
                          <a:pt x="168096" y="148444"/>
                          <a:pt x="190779" y="90217"/>
                        </a:cubicBezTo>
                        <a:cubicBezTo>
                          <a:pt x="217630" y="157165"/>
                          <a:pt x="221672" y="199513"/>
                          <a:pt x="247093" y="250541"/>
                        </a:cubicBezTo>
                        <a:cubicBezTo>
                          <a:pt x="198739" y="246122"/>
                          <a:pt x="172064" y="246950"/>
                          <a:pt x="132166" y="2505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nvGrpSpPr>
                  <p:cNvPr id="223" name="Google Shape;223;p35"/>
                  <p:cNvGrpSpPr/>
                  <p:nvPr/>
                </p:nvGrpSpPr>
                <p:grpSpPr>
                  <a:xfrm>
                    <a:off x="8248476" y="3966235"/>
                    <a:ext cx="77001" cy="419482"/>
                    <a:chOff x="8248476" y="3966235"/>
                    <a:chExt cx="77001" cy="419482"/>
                  </a:xfrm>
                </p:grpSpPr>
                <p:sp>
                  <p:nvSpPr>
                    <p:cNvPr id="224" name="Google Shape;224;p35"/>
                    <p:cNvSpPr/>
                    <p:nvPr/>
                  </p:nvSpPr>
                  <p:spPr>
                    <a:xfrm>
                      <a:off x="8248476" y="4084609"/>
                      <a:ext cx="77001" cy="301108"/>
                    </a:xfrm>
                    <a:custGeom>
                      <a:rect b="b" l="l" r="r" t="t"/>
                      <a:pathLst>
                        <a:path extrusionOk="0" fill="none" h="301108" w="77001">
                          <a:moveTo>
                            <a:pt x="0" y="0"/>
                          </a:moveTo>
                          <a:cubicBezTo>
                            <a:pt x="19832" y="1334"/>
                            <a:pt x="38641" y="2931"/>
                            <a:pt x="77001" y="0"/>
                          </a:cubicBezTo>
                          <a:cubicBezTo>
                            <a:pt x="88351" y="109645"/>
                            <a:pt x="88756" y="199951"/>
                            <a:pt x="77001" y="301109"/>
                          </a:cubicBezTo>
                          <a:cubicBezTo>
                            <a:pt x="56629" y="303301"/>
                            <a:pt x="21545" y="304366"/>
                            <a:pt x="0" y="301109"/>
                          </a:cubicBezTo>
                          <a:cubicBezTo>
                            <a:pt x="-12142" y="158759"/>
                            <a:pt x="-3823" y="134162"/>
                            <a:pt x="0" y="0"/>
                          </a:cubicBezTo>
                          <a:close/>
                        </a:path>
                        <a:path extrusionOk="0" h="301108" w="77001">
                          <a:moveTo>
                            <a:pt x="0" y="0"/>
                          </a:moveTo>
                          <a:cubicBezTo>
                            <a:pt x="24195" y="1202"/>
                            <a:pt x="51806" y="-1127"/>
                            <a:pt x="77001" y="0"/>
                          </a:cubicBezTo>
                          <a:cubicBezTo>
                            <a:pt x="78914" y="119831"/>
                            <a:pt x="63664" y="192726"/>
                            <a:pt x="77001" y="301109"/>
                          </a:cubicBezTo>
                          <a:cubicBezTo>
                            <a:pt x="46951" y="301527"/>
                            <a:pt x="26407" y="299497"/>
                            <a:pt x="0" y="301109"/>
                          </a:cubicBezTo>
                          <a:cubicBezTo>
                            <a:pt x="-9461" y="227423"/>
                            <a:pt x="-8931" y="65641"/>
                            <a:pt x="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sp>
                  <p:nvSpPr>
                    <p:cNvPr id="225" name="Google Shape;225;p35"/>
                    <p:cNvSpPr/>
                    <p:nvPr/>
                  </p:nvSpPr>
                  <p:spPr>
                    <a:xfrm>
                      <a:off x="8248476" y="3966235"/>
                      <a:ext cx="77001" cy="76426"/>
                    </a:xfrm>
                    <a:custGeom>
                      <a:rect b="b" l="l" r="r" t="t"/>
                      <a:pathLst>
                        <a:path extrusionOk="0" fill="none" h="76426" w="77001">
                          <a:moveTo>
                            <a:pt x="0" y="0"/>
                          </a:moveTo>
                          <a:cubicBezTo>
                            <a:pt x="37299" y="1549"/>
                            <a:pt x="61450" y="1189"/>
                            <a:pt x="77001" y="0"/>
                          </a:cubicBezTo>
                          <a:cubicBezTo>
                            <a:pt x="73204" y="28159"/>
                            <a:pt x="74263" y="47924"/>
                            <a:pt x="77001" y="76426"/>
                          </a:cubicBezTo>
                          <a:cubicBezTo>
                            <a:pt x="49232" y="72628"/>
                            <a:pt x="33750" y="74253"/>
                            <a:pt x="0" y="76426"/>
                          </a:cubicBezTo>
                          <a:cubicBezTo>
                            <a:pt x="-3129" y="43308"/>
                            <a:pt x="-2739" y="16745"/>
                            <a:pt x="0" y="0"/>
                          </a:cubicBezTo>
                          <a:close/>
                        </a:path>
                        <a:path extrusionOk="0" h="76426" w="77001">
                          <a:moveTo>
                            <a:pt x="0" y="0"/>
                          </a:moveTo>
                          <a:cubicBezTo>
                            <a:pt x="36168" y="-1404"/>
                            <a:pt x="43813" y="444"/>
                            <a:pt x="77001" y="0"/>
                          </a:cubicBezTo>
                          <a:cubicBezTo>
                            <a:pt x="74475" y="17347"/>
                            <a:pt x="78771" y="56372"/>
                            <a:pt x="77001" y="76426"/>
                          </a:cubicBezTo>
                          <a:cubicBezTo>
                            <a:pt x="59412" y="77187"/>
                            <a:pt x="36231" y="77561"/>
                            <a:pt x="0" y="76426"/>
                          </a:cubicBezTo>
                          <a:cubicBezTo>
                            <a:pt x="1880" y="51297"/>
                            <a:pt x="-1869" y="37886"/>
                            <a:pt x="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grpSp>
          </p:grpSp>
          <p:sp>
            <p:nvSpPr>
              <p:cNvPr id="226" name="Google Shape;226;p35"/>
              <p:cNvSpPr txBox="1"/>
              <p:nvPr/>
            </p:nvSpPr>
            <p:spPr>
              <a:xfrm>
                <a:off x="7367600" y="2772020"/>
                <a:ext cx="1395300" cy="2892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Illustrator</a:t>
                </a:r>
                <a:endParaRPr sz="1100"/>
              </a:p>
            </p:txBody>
          </p:sp>
        </p:grpSp>
        <p:grpSp>
          <p:nvGrpSpPr>
            <p:cNvPr id="227" name="Google Shape;227;p35"/>
            <p:cNvGrpSpPr/>
            <p:nvPr/>
          </p:nvGrpSpPr>
          <p:grpSpPr>
            <a:xfrm>
              <a:off x="7602336" y="4468751"/>
              <a:ext cx="2001287" cy="285652"/>
              <a:chOff x="7022614" y="3518998"/>
              <a:chExt cx="2001287" cy="285652"/>
            </a:xfrm>
          </p:grpSpPr>
          <p:sp>
            <p:nvSpPr>
              <p:cNvPr id="228" name="Google Shape;228;p35"/>
              <p:cNvSpPr/>
              <p:nvPr/>
            </p:nvSpPr>
            <p:spPr>
              <a:xfrm>
                <a:off x="7022614" y="3536919"/>
                <a:ext cx="267417" cy="267731"/>
              </a:xfrm>
              <a:custGeom>
                <a:rect b="b" l="l" r="r" t="t"/>
                <a:pathLst>
                  <a:path extrusionOk="0" fill="none" h="991597" w="990432">
                    <a:moveTo>
                      <a:pt x="990109" y="178250"/>
                    </a:moveTo>
                    <a:cubicBezTo>
                      <a:pt x="987497" y="57326"/>
                      <a:pt x="930208" y="-2018"/>
                      <a:pt x="813193" y="18"/>
                    </a:cubicBezTo>
                    <a:cubicBezTo>
                      <a:pt x="537516" y="-15724"/>
                      <a:pt x="407818" y="3029"/>
                      <a:pt x="176594" y="18"/>
                    </a:cubicBezTo>
                    <a:cubicBezTo>
                      <a:pt x="78238" y="-9663"/>
                      <a:pt x="-1764" y="59834"/>
                      <a:pt x="181" y="174755"/>
                    </a:cubicBezTo>
                    <a:cubicBezTo>
                      <a:pt x="4740" y="304533"/>
                      <a:pt x="17451" y="372194"/>
                      <a:pt x="181" y="495521"/>
                    </a:cubicBezTo>
                    <a:cubicBezTo>
                      <a:pt x="-25120" y="596869"/>
                      <a:pt x="-1443" y="724629"/>
                      <a:pt x="349" y="830341"/>
                    </a:cubicBezTo>
                    <a:cubicBezTo>
                      <a:pt x="3313" y="923508"/>
                      <a:pt x="75056" y="987881"/>
                      <a:pt x="160145" y="991095"/>
                    </a:cubicBezTo>
                    <a:cubicBezTo>
                      <a:pt x="438800" y="980310"/>
                      <a:pt x="576544" y="1020309"/>
                      <a:pt x="830552" y="991095"/>
                    </a:cubicBezTo>
                    <a:cubicBezTo>
                      <a:pt x="920500" y="1000396"/>
                      <a:pt x="983333" y="916894"/>
                      <a:pt x="987523" y="844922"/>
                    </a:cubicBezTo>
                    <a:cubicBezTo>
                      <a:pt x="994913" y="796705"/>
                      <a:pt x="985639" y="749321"/>
                      <a:pt x="990156" y="704400"/>
                    </a:cubicBezTo>
                    <a:cubicBezTo>
                      <a:pt x="978148" y="520120"/>
                      <a:pt x="1008299" y="354696"/>
                      <a:pt x="990109" y="178250"/>
                    </a:cubicBezTo>
                    <a:close/>
                  </a:path>
                  <a:path extrusionOk="0" h="991597" w="990432">
                    <a:moveTo>
                      <a:pt x="990109" y="178250"/>
                    </a:moveTo>
                    <a:cubicBezTo>
                      <a:pt x="994108" y="65289"/>
                      <a:pt x="942237" y="-11528"/>
                      <a:pt x="813193" y="18"/>
                    </a:cubicBezTo>
                    <a:cubicBezTo>
                      <a:pt x="518439" y="-6081"/>
                      <a:pt x="455994" y="-23041"/>
                      <a:pt x="176594" y="18"/>
                    </a:cubicBezTo>
                    <a:cubicBezTo>
                      <a:pt x="66746" y="2868"/>
                      <a:pt x="859" y="51814"/>
                      <a:pt x="181" y="174755"/>
                    </a:cubicBezTo>
                    <a:cubicBezTo>
                      <a:pt x="-13719" y="264868"/>
                      <a:pt x="7325" y="390203"/>
                      <a:pt x="181" y="495521"/>
                    </a:cubicBezTo>
                    <a:cubicBezTo>
                      <a:pt x="-6887" y="588615"/>
                      <a:pt x="-12103" y="719918"/>
                      <a:pt x="349" y="830341"/>
                    </a:cubicBezTo>
                    <a:cubicBezTo>
                      <a:pt x="-6696" y="912937"/>
                      <a:pt x="85201" y="989626"/>
                      <a:pt x="160145" y="991095"/>
                    </a:cubicBezTo>
                    <a:cubicBezTo>
                      <a:pt x="465787" y="976576"/>
                      <a:pt x="583101" y="1010015"/>
                      <a:pt x="830552" y="991095"/>
                    </a:cubicBezTo>
                    <a:cubicBezTo>
                      <a:pt x="911079" y="990867"/>
                      <a:pt x="969368" y="922516"/>
                      <a:pt x="987523" y="844922"/>
                    </a:cubicBezTo>
                    <a:cubicBezTo>
                      <a:pt x="986873" y="801121"/>
                      <a:pt x="980395" y="750484"/>
                      <a:pt x="990156" y="704400"/>
                    </a:cubicBezTo>
                    <a:cubicBezTo>
                      <a:pt x="995541" y="525597"/>
                      <a:pt x="970481" y="372247"/>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sp>
            <p:nvSpPr>
              <p:cNvPr id="229" name="Google Shape;229;p35"/>
              <p:cNvSpPr txBox="1"/>
              <p:nvPr/>
            </p:nvSpPr>
            <p:spPr>
              <a:xfrm>
                <a:off x="7367601" y="3518998"/>
                <a:ext cx="16563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PowerPoint</a:t>
                </a:r>
                <a:endParaRPr sz="1100"/>
              </a:p>
            </p:txBody>
          </p:sp>
        </p:grpSp>
        <p:grpSp>
          <p:nvGrpSpPr>
            <p:cNvPr id="230" name="Google Shape;230;p35"/>
            <p:cNvGrpSpPr/>
            <p:nvPr/>
          </p:nvGrpSpPr>
          <p:grpSpPr>
            <a:xfrm>
              <a:off x="7602344" y="3943634"/>
              <a:ext cx="1373679" cy="279852"/>
              <a:chOff x="7022622" y="3145509"/>
              <a:chExt cx="1373679" cy="279852"/>
            </a:xfrm>
          </p:grpSpPr>
          <p:sp>
            <p:nvSpPr>
              <p:cNvPr id="231" name="Google Shape;231;p35"/>
              <p:cNvSpPr txBox="1"/>
              <p:nvPr/>
            </p:nvSpPr>
            <p:spPr>
              <a:xfrm>
                <a:off x="7367601" y="3145509"/>
                <a:ext cx="10287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Excel</a:t>
                </a:r>
                <a:endParaRPr sz="1100"/>
              </a:p>
            </p:txBody>
          </p:sp>
          <p:sp>
            <p:nvSpPr>
              <p:cNvPr id="232" name="Google Shape;232;p35"/>
              <p:cNvSpPr/>
              <p:nvPr/>
            </p:nvSpPr>
            <p:spPr>
              <a:xfrm>
                <a:off x="7022622" y="3157630"/>
                <a:ext cx="267412" cy="267731"/>
              </a:xfrm>
              <a:custGeom>
                <a:rect b="b" l="l" r="r" t="t"/>
                <a:pathLst>
                  <a:path extrusionOk="0" fill="none" h="991597" w="990414">
                    <a:moveTo>
                      <a:pt x="990109" y="178250"/>
                    </a:moveTo>
                    <a:cubicBezTo>
                      <a:pt x="1007888" y="73338"/>
                      <a:pt x="921030" y="-1304"/>
                      <a:pt x="813193" y="18"/>
                    </a:cubicBezTo>
                    <a:cubicBezTo>
                      <a:pt x="497910" y="-13186"/>
                      <a:pt x="446136" y="-9860"/>
                      <a:pt x="176594" y="18"/>
                    </a:cubicBezTo>
                    <a:cubicBezTo>
                      <a:pt x="77334" y="-12008"/>
                      <a:pt x="-13240" y="47070"/>
                      <a:pt x="181" y="174755"/>
                    </a:cubicBezTo>
                    <a:cubicBezTo>
                      <a:pt x="-4227" y="284157"/>
                      <a:pt x="-18826" y="399228"/>
                      <a:pt x="181" y="495521"/>
                    </a:cubicBezTo>
                    <a:cubicBezTo>
                      <a:pt x="-4856" y="591593"/>
                      <a:pt x="3858" y="710579"/>
                      <a:pt x="349" y="830341"/>
                    </a:cubicBezTo>
                    <a:cubicBezTo>
                      <a:pt x="9605" y="923827"/>
                      <a:pt x="67974" y="987978"/>
                      <a:pt x="160145" y="991095"/>
                    </a:cubicBezTo>
                    <a:cubicBezTo>
                      <a:pt x="438802" y="977145"/>
                      <a:pt x="513246" y="1009786"/>
                      <a:pt x="830552" y="991095"/>
                    </a:cubicBezTo>
                    <a:cubicBezTo>
                      <a:pt x="915143" y="998744"/>
                      <a:pt x="978637" y="932836"/>
                      <a:pt x="987523" y="844922"/>
                    </a:cubicBezTo>
                    <a:cubicBezTo>
                      <a:pt x="1000919" y="799033"/>
                      <a:pt x="986332" y="742062"/>
                      <a:pt x="990157" y="704400"/>
                    </a:cubicBezTo>
                    <a:cubicBezTo>
                      <a:pt x="1031547" y="529738"/>
                      <a:pt x="1016078" y="361596"/>
                      <a:pt x="990109" y="178250"/>
                    </a:cubicBezTo>
                    <a:close/>
                  </a:path>
                  <a:path extrusionOk="0" h="991597" w="990414">
                    <a:moveTo>
                      <a:pt x="990109" y="178250"/>
                    </a:moveTo>
                    <a:cubicBezTo>
                      <a:pt x="970338" y="70243"/>
                      <a:pt x="918027" y="10547"/>
                      <a:pt x="813193" y="18"/>
                    </a:cubicBezTo>
                    <a:cubicBezTo>
                      <a:pt x="552958" y="2959"/>
                      <a:pt x="315455" y="30001"/>
                      <a:pt x="176594" y="18"/>
                    </a:cubicBezTo>
                    <a:cubicBezTo>
                      <a:pt x="55569" y="-11951"/>
                      <a:pt x="2933" y="53464"/>
                      <a:pt x="181" y="174755"/>
                    </a:cubicBezTo>
                    <a:cubicBezTo>
                      <a:pt x="-1070" y="288809"/>
                      <a:pt x="-9598" y="375746"/>
                      <a:pt x="181" y="495521"/>
                    </a:cubicBezTo>
                    <a:cubicBezTo>
                      <a:pt x="-13189" y="591876"/>
                      <a:pt x="-23610" y="707026"/>
                      <a:pt x="349" y="830341"/>
                    </a:cubicBezTo>
                    <a:cubicBezTo>
                      <a:pt x="10125" y="906494"/>
                      <a:pt x="69332" y="986782"/>
                      <a:pt x="160145" y="991095"/>
                    </a:cubicBezTo>
                    <a:cubicBezTo>
                      <a:pt x="464551" y="961107"/>
                      <a:pt x="627405" y="1021956"/>
                      <a:pt x="830552" y="991095"/>
                    </a:cubicBezTo>
                    <a:cubicBezTo>
                      <a:pt x="911060" y="983990"/>
                      <a:pt x="977207" y="927935"/>
                      <a:pt x="987523" y="844922"/>
                    </a:cubicBezTo>
                    <a:cubicBezTo>
                      <a:pt x="994452" y="804531"/>
                      <a:pt x="981571" y="748321"/>
                      <a:pt x="990157" y="704400"/>
                    </a:cubicBezTo>
                    <a:cubicBezTo>
                      <a:pt x="1024116" y="533646"/>
                      <a:pt x="1000097" y="356097"/>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sp>
          <p:nvSpPr>
            <p:cNvPr id="233" name="Google Shape;233;p35"/>
            <p:cNvSpPr txBox="1"/>
            <p:nvPr/>
          </p:nvSpPr>
          <p:spPr>
            <a:xfrm>
              <a:off x="7947323" y="4993868"/>
              <a:ext cx="16563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GitHub</a:t>
              </a:r>
              <a:endParaRPr sz="1100"/>
            </a:p>
          </p:txBody>
        </p:sp>
      </p:grpSp>
      <p:sp>
        <p:nvSpPr>
          <p:cNvPr id="234" name="Google Shape;234;p35"/>
          <p:cNvSpPr/>
          <p:nvPr/>
        </p:nvSpPr>
        <p:spPr>
          <a:xfrm>
            <a:off x="5710466" y="3752279"/>
            <a:ext cx="200562" cy="200798"/>
          </a:xfrm>
          <a:custGeom>
            <a:rect b="b" l="l" r="r" t="t"/>
            <a:pathLst>
              <a:path extrusionOk="0" fill="none" h="991597" w="990432">
                <a:moveTo>
                  <a:pt x="990109" y="178250"/>
                </a:moveTo>
                <a:cubicBezTo>
                  <a:pt x="987497" y="57326"/>
                  <a:pt x="930208" y="-2018"/>
                  <a:pt x="813193" y="18"/>
                </a:cubicBezTo>
                <a:cubicBezTo>
                  <a:pt x="537516" y="-15724"/>
                  <a:pt x="407818" y="3029"/>
                  <a:pt x="176594" y="18"/>
                </a:cubicBezTo>
                <a:cubicBezTo>
                  <a:pt x="78238" y="-9663"/>
                  <a:pt x="-1764" y="59834"/>
                  <a:pt x="181" y="174755"/>
                </a:cubicBezTo>
                <a:cubicBezTo>
                  <a:pt x="4740" y="304533"/>
                  <a:pt x="17451" y="372194"/>
                  <a:pt x="181" y="495521"/>
                </a:cubicBezTo>
                <a:cubicBezTo>
                  <a:pt x="-25120" y="596869"/>
                  <a:pt x="-1443" y="724629"/>
                  <a:pt x="349" y="830341"/>
                </a:cubicBezTo>
                <a:cubicBezTo>
                  <a:pt x="3313" y="923508"/>
                  <a:pt x="75056" y="987881"/>
                  <a:pt x="160145" y="991095"/>
                </a:cubicBezTo>
                <a:cubicBezTo>
                  <a:pt x="438800" y="980310"/>
                  <a:pt x="576544" y="1020309"/>
                  <a:pt x="830552" y="991095"/>
                </a:cubicBezTo>
                <a:cubicBezTo>
                  <a:pt x="920500" y="1000396"/>
                  <a:pt x="983333" y="916894"/>
                  <a:pt x="987523" y="844922"/>
                </a:cubicBezTo>
                <a:cubicBezTo>
                  <a:pt x="994913" y="796705"/>
                  <a:pt x="985639" y="749321"/>
                  <a:pt x="990156" y="704400"/>
                </a:cubicBezTo>
                <a:cubicBezTo>
                  <a:pt x="978148" y="520120"/>
                  <a:pt x="1008299" y="354696"/>
                  <a:pt x="990109" y="178250"/>
                </a:cubicBezTo>
                <a:close/>
              </a:path>
              <a:path extrusionOk="0" h="991597" w="990432">
                <a:moveTo>
                  <a:pt x="990109" y="178250"/>
                </a:moveTo>
                <a:cubicBezTo>
                  <a:pt x="994108" y="65289"/>
                  <a:pt x="942237" y="-11528"/>
                  <a:pt x="813193" y="18"/>
                </a:cubicBezTo>
                <a:cubicBezTo>
                  <a:pt x="518439" y="-6081"/>
                  <a:pt x="455994" y="-23041"/>
                  <a:pt x="176594" y="18"/>
                </a:cubicBezTo>
                <a:cubicBezTo>
                  <a:pt x="66746" y="2868"/>
                  <a:pt x="859" y="51814"/>
                  <a:pt x="181" y="174755"/>
                </a:cubicBezTo>
                <a:cubicBezTo>
                  <a:pt x="-13719" y="264868"/>
                  <a:pt x="7325" y="390203"/>
                  <a:pt x="181" y="495521"/>
                </a:cubicBezTo>
                <a:cubicBezTo>
                  <a:pt x="-6887" y="588615"/>
                  <a:pt x="-12103" y="719918"/>
                  <a:pt x="349" y="830341"/>
                </a:cubicBezTo>
                <a:cubicBezTo>
                  <a:pt x="-6696" y="912937"/>
                  <a:pt x="85201" y="989626"/>
                  <a:pt x="160145" y="991095"/>
                </a:cubicBezTo>
                <a:cubicBezTo>
                  <a:pt x="465787" y="976576"/>
                  <a:pt x="583101" y="1010015"/>
                  <a:pt x="830552" y="991095"/>
                </a:cubicBezTo>
                <a:cubicBezTo>
                  <a:pt x="911079" y="990867"/>
                  <a:pt x="969368" y="922516"/>
                  <a:pt x="987523" y="844922"/>
                </a:cubicBezTo>
                <a:cubicBezTo>
                  <a:pt x="986873" y="801121"/>
                  <a:pt x="980395" y="750484"/>
                  <a:pt x="990156" y="704400"/>
                </a:cubicBezTo>
                <a:cubicBezTo>
                  <a:pt x="995541" y="525597"/>
                  <a:pt x="970481" y="372247"/>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pic>
        <p:nvPicPr>
          <p:cNvPr descr="a white cat is in a blue circle with a tail (Provided by Tenor)" id="235" name="Google Shape;235;p35"/>
          <p:cNvPicPr preferRelativeResize="0"/>
          <p:nvPr/>
        </p:nvPicPr>
        <p:blipFill>
          <a:blip r:embed="rId3">
            <a:alphaModFix/>
          </a:blip>
          <a:stretch>
            <a:fillRect/>
          </a:stretch>
        </p:blipFill>
        <p:spPr>
          <a:xfrm>
            <a:off x="5726088" y="3768013"/>
            <a:ext cx="169325" cy="169325"/>
          </a:xfrm>
          <a:prstGeom prst="rect">
            <a:avLst/>
          </a:prstGeom>
          <a:solidFill>
            <a:schemeClr val="accent1"/>
          </a:solidFill>
          <a:ln>
            <a:noFill/>
          </a:ln>
        </p:spPr>
      </p:pic>
      <p:pic>
        <p:nvPicPr>
          <p:cNvPr descr="a red circle with a square with the letter p on it (Provided by Tenor)" id="236" name="Google Shape;236;p35"/>
          <p:cNvPicPr preferRelativeResize="0"/>
          <p:nvPr/>
        </p:nvPicPr>
        <p:blipFill>
          <a:blip r:embed="rId4">
            <a:alphaModFix/>
          </a:blip>
          <a:stretch>
            <a:fillRect/>
          </a:stretch>
        </p:blipFill>
        <p:spPr>
          <a:xfrm>
            <a:off x="5741450" y="3398169"/>
            <a:ext cx="138600" cy="129175"/>
          </a:xfrm>
          <a:prstGeom prst="rect">
            <a:avLst/>
          </a:prstGeom>
          <a:noFill/>
          <a:ln>
            <a:noFill/>
          </a:ln>
        </p:spPr>
      </p:pic>
      <p:pic>
        <p:nvPicPr>
          <p:cNvPr descr="a green square with a white x in the middle (Provided by Tenor)" id="237" name="Google Shape;237;p35"/>
          <p:cNvPicPr preferRelativeResize="0"/>
          <p:nvPr/>
        </p:nvPicPr>
        <p:blipFill>
          <a:blip r:embed="rId5">
            <a:alphaModFix/>
          </a:blip>
          <a:stretch>
            <a:fillRect/>
          </a:stretch>
        </p:blipFill>
        <p:spPr>
          <a:xfrm>
            <a:off x="5741450" y="2999475"/>
            <a:ext cx="138600" cy="138600"/>
          </a:xfrm>
          <a:prstGeom prst="rect">
            <a:avLst/>
          </a:prstGeom>
          <a:solidFill>
            <a:schemeClr val="accen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nvSpPr>
        <p:spPr>
          <a:xfrm>
            <a:off x="689373" y="1119576"/>
            <a:ext cx="3722648" cy="6232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Experience</a:t>
            </a:r>
            <a:endParaRPr sz="1100"/>
          </a:p>
        </p:txBody>
      </p:sp>
      <p:sp>
        <p:nvSpPr>
          <p:cNvPr id="243" name="Google Shape;243;p36"/>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244" name="Google Shape;244;p36"/>
          <p:cNvCxnSpPr/>
          <p:nvPr/>
        </p:nvCxnSpPr>
        <p:spPr>
          <a:xfrm>
            <a:off x="791766" y="627048"/>
            <a:ext cx="7560469" cy="0"/>
          </a:xfrm>
          <a:prstGeom prst="straightConnector1">
            <a:avLst/>
          </a:prstGeom>
          <a:noFill/>
          <a:ln cap="flat" cmpd="sng" w="9525">
            <a:solidFill>
              <a:schemeClr val="accent1"/>
            </a:solidFill>
            <a:prstDash val="solid"/>
            <a:round/>
            <a:headEnd len="sm" w="sm" type="none"/>
            <a:tailEnd len="sm" w="sm" type="none"/>
          </a:ln>
        </p:spPr>
      </p:cxnSp>
      <p:sp>
        <p:nvSpPr>
          <p:cNvPr id="245" name="Google Shape;245;p36"/>
          <p:cNvSpPr txBox="1"/>
          <p:nvPr/>
        </p:nvSpPr>
        <p:spPr>
          <a:xfrm>
            <a:off x="3577981" y="1400770"/>
            <a:ext cx="47019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41666"/>
              </a:lnSpc>
              <a:spcBef>
                <a:spcPts val="0"/>
              </a:spcBef>
              <a:spcAft>
                <a:spcPts val="0"/>
              </a:spcAft>
              <a:buNone/>
            </a:pPr>
            <a:r>
              <a:rPr lang="en" sz="1200">
                <a:solidFill>
                  <a:schemeClr val="dk1"/>
                </a:solidFill>
                <a:latin typeface="Poppins"/>
                <a:ea typeface="Poppins"/>
                <a:cs typeface="Poppins"/>
                <a:sym typeface="Poppins"/>
              </a:rPr>
              <a:t>A redistillation of my work experience, tailored for this role…</a:t>
            </a:r>
            <a:endParaRPr b="1" sz="1200">
              <a:solidFill>
                <a:schemeClr val="dk1"/>
              </a:solidFill>
              <a:latin typeface="Poppins"/>
              <a:ea typeface="Poppins"/>
              <a:cs typeface="Poppins"/>
              <a:sym typeface="Poppins"/>
            </a:endParaRPr>
          </a:p>
        </p:txBody>
      </p:sp>
      <p:grpSp>
        <p:nvGrpSpPr>
          <p:cNvPr id="246" name="Google Shape;246;p36"/>
          <p:cNvGrpSpPr/>
          <p:nvPr/>
        </p:nvGrpSpPr>
        <p:grpSpPr>
          <a:xfrm>
            <a:off x="791766" y="2389004"/>
            <a:ext cx="3869523" cy="1015498"/>
            <a:chOff x="1055688" y="3185338"/>
            <a:chExt cx="5159364" cy="1353997"/>
          </a:xfrm>
        </p:grpSpPr>
        <p:sp>
          <p:nvSpPr>
            <p:cNvPr id="247" name="Google Shape;247;p36"/>
            <p:cNvSpPr txBox="1"/>
            <p:nvPr/>
          </p:nvSpPr>
          <p:spPr>
            <a:xfrm>
              <a:off x="1251553" y="3757535"/>
              <a:ext cx="3876600" cy="7818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Selling myself!</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Communications and brand strategies.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Coaching</a:t>
              </a:r>
              <a:endParaRPr sz="800">
                <a:solidFill>
                  <a:srgbClr val="7F7F7F"/>
                </a:solidFill>
                <a:latin typeface="Poppins"/>
                <a:ea typeface="Poppins"/>
                <a:cs typeface="Poppins"/>
                <a:sym typeface="Poppins"/>
              </a:endParaRPr>
            </a:p>
          </p:txBody>
        </p:sp>
        <p:sp>
          <p:nvSpPr>
            <p:cNvPr id="248" name="Google Shape;248;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Independent Contractor</a:t>
              </a:r>
              <a:endParaRPr b="1" sz="1100">
                <a:solidFill>
                  <a:schemeClr val="dk1"/>
                </a:solidFill>
                <a:latin typeface="Poppins"/>
                <a:ea typeface="Poppins"/>
                <a:cs typeface="Poppins"/>
                <a:sym typeface="Poppins"/>
              </a:endParaRPr>
            </a:p>
          </p:txBody>
        </p:sp>
        <p:sp>
          <p:nvSpPr>
            <p:cNvPr id="249" name="Google Shape;249;p36"/>
            <p:cNvSpPr txBox="1"/>
            <p:nvPr/>
          </p:nvSpPr>
          <p:spPr>
            <a:xfrm>
              <a:off x="1251552" y="3508847"/>
              <a:ext cx="49635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2025 - Present</a:t>
              </a:r>
              <a:endParaRPr sz="800">
                <a:solidFill>
                  <a:schemeClr val="dk1"/>
                </a:solidFill>
                <a:latin typeface="Poppins"/>
                <a:ea typeface="Poppins"/>
                <a:cs typeface="Poppins"/>
                <a:sym typeface="Poppins"/>
              </a:endParaRPr>
            </a:p>
          </p:txBody>
        </p:sp>
        <p:sp>
          <p:nvSpPr>
            <p:cNvPr id="250" name="Google Shape;250;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51" name="Google Shape;251;p36"/>
          <p:cNvGrpSpPr/>
          <p:nvPr/>
        </p:nvGrpSpPr>
        <p:grpSpPr>
          <a:xfrm>
            <a:off x="791766" y="3669163"/>
            <a:ext cx="4459259" cy="1409686"/>
            <a:chOff x="1055688" y="3185338"/>
            <a:chExt cx="5945679" cy="1879582"/>
          </a:xfrm>
        </p:grpSpPr>
        <p:sp>
          <p:nvSpPr>
            <p:cNvPr id="252" name="Google Shape;252;p36"/>
            <p:cNvSpPr txBox="1"/>
            <p:nvPr/>
          </p:nvSpPr>
          <p:spPr>
            <a:xfrm>
              <a:off x="1251567" y="3757520"/>
              <a:ext cx="5749800" cy="13074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Web content, press release, and marketing materials production</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Data and demographic disclosure to clients for supplier diversity requirements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Client communications and project collaboration</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Business analysis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Cultural competency</a:t>
              </a:r>
              <a:endParaRPr sz="800">
                <a:solidFill>
                  <a:srgbClr val="7F7F7F"/>
                </a:solidFill>
                <a:latin typeface="Poppins"/>
                <a:ea typeface="Poppins"/>
                <a:cs typeface="Poppins"/>
                <a:sym typeface="Poppins"/>
              </a:endParaRPr>
            </a:p>
          </p:txBody>
        </p:sp>
        <p:sp>
          <p:nvSpPr>
            <p:cNvPr id="253" name="Google Shape;253;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DEI Marketing &amp; BD COordinator</a:t>
              </a:r>
              <a:endParaRPr b="1" sz="1100">
                <a:solidFill>
                  <a:schemeClr val="dk1"/>
                </a:solidFill>
                <a:latin typeface="Poppins"/>
                <a:ea typeface="Poppins"/>
                <a:cs typeface="Poppins"/>
                <a:sym typeface="Poppins"/>
              </a:endParaRPr>
            </a:p>
          </p:txBody>
        </p:sp>
        <p:sp>
          <p:nvSpPr>
            <p:cNvPr id="254" name="Google Shape;254;p36"/>
            <p:cNvSpPr txBox="1"/>
            <p:nvPr/>
          </p:nvSpPr>
          <p:spPr>
            <a:xfrm>
              <a:off x="1251552" y="3508847"/>
              <a:ext cx="49635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2020 </a:t>
              </a:r>
              <a:r>
                <a:rPr lang="en" sz="800">
                  <a:solidFill>
                    <a:schemeClr val="dk1"/>
                  </a:solidFill>
                  <a:latin typeface="Poppins"/>
                  <a:ea typeface="Poppins"/>
                  <a:cs typeface="Poppins"/>
                  <a:sym typeface="Poppins"/>
                </a:rPr>
                <a:t>- 2025</a:t>
              </a:r>
              <a:endParaRPr sz="800">
                <a:solidFill>
                  <a:schemeClr val="dk1"/>
                </a:solidFill>
                <a:latin typeface="Poppins"/>
                <a:ea typeface="Poppins"/>
                <a:cs typeface="Poppins"/>
                <a:sym typeface="Poppins"/>
              </a:endParaRPr>
            </a:p>
          </p:txBody>
        </p:sp>
        <p:sp>
          <p:nvSpPr>
            <p:cNvPr id="255" name="Google Shape;255;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56" name="Google Shape;256;p36"/>
          <p:cNvGrpSpPr/>
          <p:nvPr/>
        </p:nvGrpSpPr>
        <p:grpSpPr>
          <a:xfrm>
            <a:off x="838975" y="2499062"/>
            <a:ext cx="4445648" cy="2644439"/>
            <a:chOff x="1118633" y="3332082"/>
            <a:chExt cx="5927531" cy="3983118"/>
          </a:xfrm>
        </p:grpSpPr>
        <p:cxnSp>
          <p:nvCxnSpPr>
            <p:cNvPr id="257" name="Google Shape;257;p36"/>
            <p:cNvCxnSpPr/>
            <p:nvPr/>
          </p:nvCxnSpPr>
          <p:spPr>
            <a:xfrm>
              <a:off x="1118633" y="3332082"/>
              <a:ext cx="0" cy="3983118"/>
            </a:xfrm>
            <a:prstGeom prst="straightConnector1">
              <a:avLst/>
            </a:prstGeom>
            <a:noFill/>
            <a:ln cap="flat" cmpd="sng" w="9525">
              <a:solidFill>
                <a:schemeClr val="accent5"/>
              </a:solidFill>
              <a:prstDash val="solid"/>
              <a:miter lim="800000"/>
              <a:headEnd len="sm" w="sm" type="none"/>
              <a:tailEnd len="sm" w="sm" type="none"/>
            </a:ln>
          </p:spPr>
        </p:cxnSp>
        <p:cxnSp>
          <p:nvCxnSpPr>
            <p:cNvPr id="258" name="Google Shape;258;p36"/>
            <p:cNvCxnSpPr/>
            <p:nvPr/>
          </p:nvCxnSpPr>
          <p:spPr>
            <a:xfrm>
              <a:off x="7046164" y="3332082"/>
              <a:ext cx="0" cy="3983118"/>
            </a:xfrm>
            <a:prstGeom prst="straightConnector1">
              <a:avLst/>
            </a:prstGeom>
            <a:noFill/>
            <a:ln cap="flat" cmpd="sng" w="9525">
              <a:solidFill>
                <a:schemeClr val="accent5"/>
              </a:solidFill>
              <a:prstDash val="solid"/>
              <a:miter lim="800000"/>
              <a:headEnd len="sm" w="sm" type="none"/>
              <a:tailEnd len="sm" w="sm" type="none"/>
            </a:ln>
          </p:spPr>
        </p:cxnSp>
      </p:grpSp>
      <p:grpSp>
        <p:nvGrpSpPr>
          <p:cNvPr id="259" name="Google Shape;259;p36"/>
          <p:cNvGrpSpPr/>
          <p:nvPr/>
        </p:nvGrpSpPr>
        <p:grpSpPr>
          <a:xfrm>
            <a:off x="5237414" y="2389004"/>
            <a:ext cx="3869546" cy="1212596"/>
            <a:chOff x="1055688" y="3185338"/>
            <a:chExt cx="5159395" cy="1616795"/>
          </a:xfrm>
        </p:grpSpPr>
        <p:sp>
          <p:nvSpPr>
            <p:cNvPr id="260" name="Google Shape;260;p36"/>
            <p:cNvSpPr txBox="1"/>
            <p:nvPr/>
          </p:nvSpPr>
          <p:spPr>
            <a:xfrm>
              <a:off x="1251571" y="3757533"/>
              <a:ext cx="4442100" cy="10446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Proposal and pitch writing and strategy</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Press releases on major asset transactions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Content repository maintenance</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Relationship management with industry organizations</a:t>
              </a:r>
              <a:endParaRPr sz="800">
                <a:solidFill>
                  <a:srgbClr val="7F7F7F"/>
                </a:solidFill>
                <a:latin typeface="Poppins"/>
                <a:ea typeface="Poppins"/>
                <a:cs typeface="Poppins"/>
                <a:sym typeface="Poppins"/>
              </a:endParaRPr>
            </a:p>
          </p:txBody>
        </p:sp>
        <p:sp>
          <p:nvSpPr>
            <p:cNvPr id="261" name="Google Shape;261;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Practice Development Assistant</a:t>
              </a:r>
              <a:endParaRPr b="1" sz="1100">
                <a:solidFill>
                  <a:schemeClr val="dk1"/>
                </a:solidFill>
                <a:latin typeface="Poppins"/>
                <a:ea typeface="Poppins"/>
                <a:cs typeface="Poppins"/>
                <a:sym typeface="Poppins"/>
              </a:endParaRPr>
            </a:p>
          </p:txBody>
        </p:sp>
        <p:sp>
          <p:nvSpPr>
            <p:cNvPr id="262" name="Google Shape;262;p36"/>
            <p:cNvSpPr txBox="1"/>
            <p:nvPr/>
          </p:nvSpPr>
          <p:spPr>
            <a:xfrm>
              <a:off x="1251552" y="3508847"/>
              <a:ext cx="4963531"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2019 - 2020</a:t>
              </a:r>
              <a:endParaRPr sz="800">
                <a:solidFill>
                  <a:schemeClr val="dk1"/>
                </a:solidFill>
                <a:latin typeface="Poppins"/>
                <a:ea typeface="Poppins"/>
                <a:cs typeface="Poppins"/>
                <a:sym typeface="Poppins"/>
              </a:endParaRPr>
            </a:p>
          </p:txBody>
        </p:sp>
        <p:sp>
          <p:nvSpPr>
            <p:cNvPr id="263" name="Google Shape;263;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64" name="Google Shape;264;p36"/>
          <p:cNvGrpSpPr/>
          <p:nvPr/>
        </p:nvGrpSpPr>
        <p:grpSpPr>
          <a:xfrm>
            <a:off x="5237414" y="3669163"/>
            <a:ext cx="3869523" cy="818612"/>
            <a:chOff x="1055688" y="3185338"/>
            <a:chExt cx="5159364" cy="1091482"/>
          </a:xfrm>
        </p:grpSpPr>
        <p:sp>
          <p:nvSpPr>
            <p:cNvPr id="265" name="Google Shape;265;p36"/>
            <p:cNvSpPr txBox="1"/>
            <p:nvPr/>
          </p:nvSpPr>
          <p:spPr>
            <a:xfrm>
              <a:off x="1251570" y="3757520"/>
              <a:ext cx="4154100" cy="5193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Deadline and communications calendar management</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Spanish communications regarding legal matters</a:t>
              </a:r>
              <a:endParaRPr sz="800">
                <a:solidFill>
                  <a:srgbClr val="7F7F7F"/>
                </a:solidFill>
                <a:latin typeface="Poppins"/>
                <a:ea typeface="Poppins"/>
                <a:cs typeface="Poppins"/>
                <a:sym typeface="Poppins"/>
              </a:endParaRPr>
            </a:p>
          </p:txBody>
        </p:sp>
        <p:sp>
          <p:nvSpPr>
            <p:cNvPr id="266" name="Google Shape;266;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Legal Assistant</a:t>
              </a:r>
              <a:endParaRPr b="1" sz="1100">
                <a:solidFill>
                  <a:schemeClr val="dk1"/>
                </a:solidFill>
                <a:latin typeface="Poppins"/>
                <a:ea typeface="Poppins"/>
                <a:cs typeface="Poppins"/>
                <a:sym typeface="Poppins"/>
              </a:endParaRPr>
            </a:p>
          </p:txBody>
        </p:sp>
        <p:sp>
          <p:nvSpPr>
            <p:cNvPr id="267" name="Google Shape;267;p36"/>
            <p:cNvSpPr txBox="1"/>
            <p:nvPr/>
          </p:nvSpPr>
          <p:spPr>
            <a:xfrm>
              <a:off x="1251552" y="3508847"/>
              <a:ext cx="49635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2017 - 2018</a:t>
              </a:r>
              <a:endParaRPr sz="800">
                <a:solidFill>
                  <a:schemeClr val="dk1"/>
                </a:solidFill>
                <a:latin typeface="Poppins"/>
                <a:ea typeface="Poppins"/>
                <a:cs typeface="Poppins"/>
                <a:sym typeface="Poppins"/>
              </a:endParaRPr>
            </a:p>
          </p:txBody>
        </p:sp>
        <p:sp>
          <p:nvSpPr>
            <p:cNvPr id="268" name="Google Shape;268;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nvSpPr>
        <p:spPr>
          <a:xfrm>
            <a:off x="689375" y="1119575"/>
            <a:ext cx="44457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3600">
                <a:solidFill>
                  <a:schemeClr val="accent1"/>
                </a:solidFill>
                <a:latin typeface="Poppins"/>
                <a:ea typeface="Poppins"/>
                <a:cs typeface="Poppins"/>
                <a:sym typeface="Poppins"/>
              </a:rPr>
              <a:t>Why</a:t>
            </a:r>
            <a:r>
              <a:rPr b="1" lang="en" sz="3600">
                <a:solidFill>
                  <a:schemeClr val="lt1"/>
                </a:solidFill>
                <a:latin typeface="Poppins"/>
                <a:ea typeface="Poppins"/>
                <a:cs typeface="Poppins"/>
                <a:sym typeface="Poppins"/>
              </a:rPr>
              <a:t>   						 </a:t>
            </a:r>
            <a:r>
              <a:rPr b="1" lang="en" sz="3600">
                <a:solidFill>
                  <a:schemeClr val="accent1"/>
                </a:solidFill>
                <a:latin typeface="Poppins"/>
                <a:ea typeface="Poppins"/>
                <a:cs typeface="Poppins"/>
                <a:sym typeface="Poppins"/>
              </a:rPr>
              <a:t>?</a:t>
            </a:r>
            <a:endParaRPr b="1" sz="1100"/>
          </a:p>
        </p:txBody>
      </p:sp>
      <p:sp>
        <p:nvSpPr>
          <p:cNvPr id="274" name="Google Shape;274;p37"/>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275" name="Google Shape;275;p37"/>
          <p:cNvCxnSpPr/>
          <p:nvPr/>
        </p:nvCxnSpPr>
        <p:spPr>
          <a:xfrm>
            <a:off x="791766" y="627048"/>
            <a:ext cx="7560600" cy="0"/>
          </a:xfrm>
          <a:prstGeom prst="straightConnector1">
            <a:avLst/>
          </a:prstGeom>
          <a:noFill/>
          <a:ln cap="flat" cmpd="sng" w="9525">
            <a:solidFill>
              <a:schemeClr val="accent1"/>
            </a:solidFill>
            <a:prstDash val="solid"/>
            <a:round/>
            <a:headEnd len="sm" w="sm" type="none"/>
            <a:tailEnd len="sm" w="sm" type="none"/>
          </a:ln>
        </p:spPr>
      </p:cxnSp>
      <p:sp>
        <p:nvSpPr>
          <p:cNvPr id="276" name="Google Shape;276;p37"/>
          <p:cNvSpPr txBox="1"/>
          <p:nvPr/>
        </p:nvSpPr>
        <p:spPr>
          <a:xfrm>
            <a:off x="5029850" y="836825"/>
            <a:ext cx="3715500" cy="1385400"/>
          </a:xfrm>
          <a:prstGeom prst="rect">
            <a:avLst/>
          </a:prstGeom>
          <a:noFill/>
          <a:ln>
            <a:noFill/>
          </a:ln>
        </p:spPr>
        <p:txBody>
          <a:bodyPr anchorCtr="0" anchor="t" bIns="34275" lIns="68575" spcFirstLastPara="1" rIns="68575" wrap="square" tIns="34275">
            <a:spAutoFit/>
          </a:bodyPr>
          <a:lstStyle/>
          <a:p>
            <a:pPr indent="0" lvl="0" marL="0" marR="0" rtl="0" algn="l">
              <a:lnSpc>
                <a:spcPct val="141666"/>
              </a:lnSpc>
              <a:spcBef>
                <a:spcPts val="0"/>
              </a:spcBef>
              <a:spcAft>
                <a:spcPts val="0"/>
              </a:spcAft>
              <a:buNone/>
            </a:pPr>
            <a:r>
              <a:rPr lang="en" sz="900">
                <a:solidFill>
                  <a:schemeClr val="dk1"/>
                </a:solidFill>
                <a:latin typeface="Poppins"/>
                <a:ea typeface="Poppins"/>
                <a:cs typeface="Poppins"/>
                <a:sym typeface="Poppins"/>
              </a:rPr>
              <a:t>Tractian</a:t>
            </a:r>
            <a:r>
              <a:rPr lang="en" sz="900">
                <a:solidFill>
                  <a:schemeClr val="dk1"/>
                </a:solidFill>
                <a:latin typeface="Poppins"/>
                <a:ea typeface="Poppins"/>
                <a:cs typeface="Poppins"/>
                <a:sym typeface="Poppins"/>
              </a:rPr>
              <a:t> pushes the limits of our industrial sector in a very literal sense.Our current moment is largely a race to create productive value from AI–largely through content–that can demonstrate real returns on trillions of investment dollars. I would bet </a:t>
            </a:r>
            <a:r>
              <a:rPr b="1" lang="en" sz="900">
                <a:solidFill>
                  <a:schemeClr val="dk1"/>
                </a:solidFill>
                <a:latin typeface="Poppins"/>
                <a:ea typeface="Poppins"/>
                <a:cs typeface="Poppins"/>
                <a:sym typeface="Poppins"/>
              </a:rPr>
              <a:t>Tractian is a winner in this race by providing scalable products and services that tangibly solve industrial inefficiencies. </a:t>
            </a:r>
            <a:endParaRPr b="1" sz="900">
              <a:solidFill>
                <a:schemeClr val="dk1"/>
              </a:solidFill>
              <a:latin typeface="Poppins"/>
              <a:ea typeface="Poppins"/>
              <a:cs typeface="Poppins"/>
              <a:sym typeface="Poppins"/>
            </a:endParaRPr>
          </a:p>
        </p:txBody>
      </p:sp>
      <p:grpSp>
        <p:nvGrpSpPr>
          <p:cNvPr id="277" name="Google Shape;277;p37"/>
          <p:cNvGrpSpPr/>
          <p:nvPr/>
        </p:nvGrpSpPr>
        <p:grpSpPr>
          <a:xfrm>
            <a:off x="791766" y="2389004"/>
            <a:ext cx="3869523" cy="1223171"/>
            <a:chOff x="1055688" y="3185338"/>
            <a:chExt cx="5159364" cy="1630895"/>
          </a:xfrm>
        </p:grpSpPr>
        <p:sp>
          <p:nvSpPr>
            <p:cNvPr id="278" name="Google Shape;278;p37"/>
            <p:cNvSpPr txBox="1"/>
            <p:nvPr/>
          </p:nvSpPr>
          <p:spPr>
            <a:xfrm>
              <a:off x="1251567" y="3508833"/>
              <a:ext cx="3876600" cy="13074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Tractian’s consistent VC funding is validation of serious future returns on investment from accredited investors, not a speculation trend. Moreover, backing from Sapphire, General Catalyst, etc. suggests a promising public exit. </a:t>
              </a:r>
              <a:endParaRPr sz="1100"/>
            </a:p>
          </p:txBody>
        </p:sp>
        <p:sp>
          <p:nvSpPr>
            <p:cNvPr id="279" name="Google Shape;279;p37"/>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SERIES C FUNDING</a:t>
              </a:r>
              <a:endParaRPr b="1" sz="1100">
                <a:solidFill>
                  <a:schemeClr val="dk1"/>
                </a:solidFill>
                <a:latin typeface="Poppins"/>
                <a:ea typeface="Poppins"/>
                <a:cs typeface="Poppins"/>
                <a:sym typeface="Poppins"/>
              </a:endParaRPr>
            </a:p>
          </p:txBody>
        </p:sp>
        <p:sp>
          <p:nvSpPr>
            <p:cNvPr id="280" name="Google Shape;280;p37"/>
            <p:cNvSpPr/>
            <p:nvPr/>
          </p:nvSpPr>
          <p:spPr>
            <a:xfrm>
              <a:off x="1055688" y="326913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81" name="Google Shape;281;p37"/>
          <p:cNvGrpSpPr/>
          <p:nvPr/>
        </p:nvGrpSpPr>
        <p:grpSpPr>
          <a:xfrm>
            <a:off x="791766" y="3669163"/>
            <a:ext cx="3869523" cy="1219060"/>
            <a:chOff x="1055688" y="3185338"/>
            <a:chExt cx="5159364" cy="1625414"/>
          </a:xfrm>
        </p:grpSpPr>
        <p:sp>
          <p:nvSpPr>
            <p:cNvPr id="282" name="Google Shape;282;p37"/>
            <p:cNvSpPr txBox="1"/>
            <p:nvPr/>
          </p:nvSpPr>
          <p:spPr>
            <a:xfrm>
              <a:off x="1251553" y="3503352"/>
              <a:ext cx="3876600" cy="13074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Bundling patented sensors and continuously trained AI-based SaaS creates a strong market position based on Tractian’s hardware market niche, expected software improvement, and an open-ended demand for services. </a:t>
              </a:r>
              <a:endParaRPr sz="1100"/>
            </a:p>
          </p:txBody>
        </p:sp>
        <p:sp>
          <p:nvSpPr>
            <p:cNvPr id="283" name="Google Shape;283;p37"/>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TECHNOLOGY BUNDLE </a:t>
              </a:r>
              <a:endParaRPr b="1" sz="1100">
                <a:solidFill>
                  <a:schemeClr val="dk1"/>
                </a:solidFill>
                <a:latin typeface="Poppins"/>
                <a:ea typeface="Poppins"/>
                <a:cs typeface="Poppins"/>
                <a:sym typeface="Poppins"/>
              </a:endParaRPr>
            </a:p>
          </p:txBody>
        </p:sp>
        <p:sp>
          <p:nvSpPr>
            <p:cNvPr id="284" name="Google Shape;284;p37"/>
            <p:cNvSpPr/>
            <p:nvPr/>
          </p:nvSpPr>
          <p:spPr>
            <a:xfrm>
              <a:off x="1055688" y="326913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85" name="Google Shape;285;p37"/>
          <p:cNvGrpSpPr/>
          <p:nvPr/>
        </p:nvGrpSpPr>
        <p:grpSpPr>
          <a:xfrm>
            <a:off x="5347850" y="3669225"/>
            <a:ext cx="2943328" cy="824849"/>
            <a:chOff x="1057850" y="3185366"/>
            <a:chExt cx="4069305" cy="1099799"/>
          </a:xfrm>
        </p:grpSpPr>
        <p:sp>
          <p:nvSpPr>
            <p:cNvPr id="286" name="Google Shape;286;p37"/>
            <p:cNvSpPr txBox="1"/>
            <p:nvPr/>
          </p:nvSpPr>
          <p:spPr>
            <a:xfrm>
              <a:off x="1057850" y="3503364"/>
              <a:ext cx="3875700" cy="781800"/>
            </a:xfrm>
            <a:prstGeom prst="rect">
              <a:avLst/>
            </a:prstGeom>
            <a:noFill/>
            <a:ln>
              <a:noFill/>
            </a:ln>
          </p:spPr>
          <p:txBody>
            <a:bodyPr anchorCtr="0" anchor="t" bIns="34275" lIns="68575" spcFirstLastPara="1" rIns="68575" wrap="square" tIns="34275">
              <a:spAutoFit/>
            </a:bodyPr>
            <a:lstStyle/>
            <a:p>
              <a:pPr indent="0" lvl="0" marL="0" marR="0" rtl="0" algn="r">
                <a:lnSpc>
                  <a:spcPct val="160000"/>
                </a:lnSpc>
                <a:spcBef>
                  <a:spcPts val="0"/>
                </a:spcBef>
                <a:spcAft>
                  <a:spcPts val="0"/>
                </a:spcAft>
                <a:buNone/>
              </a:pPr>
              <a:r>
                <a:rPr lang="en" sz="800">
                  <a:solidFill>
                    <a:srgbClr val="7F7F7F"/>
                  </a:solidFill>
                  <a:latin typeface="Poppins"/>
                  <a:ea typeface="Poppins"/>
                  <a:cs typeface="Poppins"/>
                  <a:sym typeface="Poppins"/>
                </a:rPr>
                <a:t>Tractian</a:t>
              </a:r>
              <a:r>
                <a:rPr lang="en" sz="800">
                  <a:solidFill>
                    <a:srgbClr val="7F7F7F"/>
                  </a:solidFill>
                  <a:latin typeface="Poppins"/>
                  <a:ea typeface="Poppins"/>
                  <a:cs typeface="Poppins"/>
                  <a:sym typeface="Poppins"/>
                </a:rPr>
                <a:t> has great customer testimonials on its own website and on other platforms and tech media outlets.  </a:t>
              </a:r>
              <a:endParaRPr sz="1100"/>
            </a:p>
          </p:txBody>
        </p:sp>
        <p:sp>
          <p:nvSpPr>
            <p:cNvPr id="287" name="Google Shape;287;p37"/>
            <p:cNvSpPr txBox="1"/>
            <p:nvPr/>
          </p:nvSpPr>
          <p:spPr>
            <a:xfrm>
              <a:off x="1057850" y="3185366"/>
              <a:ext cx="38757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chemeClr val="dk1"/>
                  </a:solidFill>
                  <a:latin typeface="Poppins"/>
                  <a:ea typeface="Poppins"/>
                  <a:cs typeface="Poppins"/>
                  <a:sym typeface="Poppins"/>
                </a:rPr>
                <a:t>Customer Testimonials</a:t>
              </a:r>
              <a:endParaRPr b="1" sz="1100">
                <a:solidFill>
                  <a:schemeClr val="dk1"/>
                </a:solidFill>
                <a:latin typeface="Poppins"/>
                <a:ea typeface="Poppins"/>
                <a:cs typeface="Poppins"/>
                <a:sym typeface="Poppins"/>
              </a:endParaRPr>
            </a:p>
          </p:txBody>
        </p:sp>
        <p:sp>
          <p:nvSpPr>
            <p:cNvPr id="288" name="Google Shape;288;p37"/>
            <p:cNvSpPr/>
            <p:nvPr/>
          </p:nvSpPr>
          <p:spPr>
            <a:xfrm>
              <a:off x="5001155" y="327133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pic>
        <p:nvPicPr>
          <p:cNvPr id="289" name="Google Shape;289;p37"/>
          <p:cNvPicPr preferRelativeResize="0"/>
          <p:nvPr/>
        </p:nvPicPr>
        <p:blipFill>
          <a:blip r:embed="rId3">
            <a:alphaModFix/>
          </a:blip>
          <a:stretch>
            <a:fillRect/>
          </a:stretch>
        </p:blipFill>
        <p:spPr>
          <a:xfrm>
            <a:off x="1977478" y="1257300"/>
            <a:ext cx="2494598" cy="339275"/>
          </a:xfrm>
          <a:prstGeom prst="rect">
            <a:avLst/>
          </a:prstGeom>
          <a:noFill/>
          <a:ln>
            <a:noFill/>
          </a:ln>
        </p:spPr>
      </p:pic>
      <p:cxnSp>
        <p:nvCxnSpPr>
          <p:cNvPr id="290" name="Google Shape;290;p37"/>
          <p:cNvCxnSpPr>
            <a:stCxn id="284" idx="6"/>
          </p:cNvCxnSpPr>
          <p:nvPr/>
        </p:nvCxnSpPr>
        <p:spPr>
          <a:xfrm flipH="1">
            <a:off x="-4134" y="3779263"/>
            <a:ext cx="890400" cy="3300"/>
          </a:xfrm>
          <a:prstGeom prst="straightConnector1">
            <a:avLst/>
          </a:prstGeom>
          <a:noFill/>
          <a:ln cap="flat" cmpd="sng" w="9525">
            <a:solidFill>
              <a:schemeClr val="accent5"/>
            </a:solidFill>
            <a:prstDash val="solid"/>
            <a:miter lim="800000"/>
            <a:headEnd len="sm" w="sm" type="none"/>
            <a:tailEnd len="sm" w="sm" type="none"/>
          </a:ln>
        </p:spPr>
      </p:cxnSp>
      <p:cxnSp>
        <p:nvCxnSpPr>
          <p:cNvPr id="291" name="Google Shape;291;p37"/>
          <p:cNvCxnSpPr/>
          <p:nvPr/>
        </p:nvCxnSpPr>
        <p:spPr>
          <a:xfrm flipH="1">
            <a:off x="8263625" y="2506210"/>
            <a:ext cx="843300" cy="900"/>
          </a:xfrm>
          <a:prstGeom prst="straightConnector1">
            <a:avLst/>
          </a:prstGeom>
          <a:noFill/>
          <a:ln cap="flat" cmpd="sng" w="9525">
            <a:solidFill>
              <a:schemeClr val="accent5"/>
            </a:solidFill>
            <a:prstDash val="solid"/>
            <a:miter lim="800000"/>
            <a:headEnd len="sm" w="sm" type="none"/>
            <a:tailEnd len="sm" w="sm" type="none"/>
          </a:ln>
        </p:spPr>
      </p:cxnSp>
      <p:grpSp>
        <p:nvGrpSpPr>
          <p:cNvPr id="292" name="Google Shape;292;p37"/>
          <p:cNvGrpSpPr/>
          <p:nvPr/>
        </p:nvGrpSpPr>
        <p:grpSpPr>
          <a:xfrm>
            <a:off x="5333275" y="2389050"/>
            <a:ext cx="2803312" cy="1219052"/>
            <a:chOff x="2197011" y="3185361"/>
            <a:chExt cx="4242300" cy="1625403"/>
          </a:xfrm>
        </p:grpSpPr>
        <p:sp>
          <p:nvSpPr>
            <p:cNvPr id="293" name="Google Shape;293;p37"/>
            <p:cNvSpPr txBox="1"/>
            <p:nvPr/>
          </p:nvSpPr>
          <p:spPr>
            <a:xfrm>
              <a:off x="2197011" y="3503364"/>
              <a:ext cx="4242300" cy="1307400"/>
            </a:xfrm>
            <a:prstGeom prst="rect">
              <a:avLst/>
            </a:prstGeom>
            <a:noFill/>
            <a:ln>
              <a:noFill/>
            </a:ln>
          </p:spPr>
          <p:txBody>
            <a:bodyPr anchorCtr="0" anchor="t" bIns="34275" lIns="68575" spcFirstLastPara="1" rIns="68575" wrap="square" tIns="34275">
              <a:spAutoFit/>
            </a:bodyPr>
            <a:lstStyle/>
            <a:p>
              <a:pPr indent="0" lvl="0" marL="0" marR="0" rtl="0" algn="r">
                <a:lnSpc>
                  <a:spcPct val="160000"/>
                </a:lnSpc>
                <a:spcBef>
                  <a:spcPts val="0"/>
                </a:spcBef>
                <a:spcAft>
                  <a:spcPts val="0"/>
                </a:spcAft>
                <a:buNone/>
              </a:pPr>
              <a:r>
                <a:rPr lang="en" sz="800">
                  <a:solidFill>
                    <a:srgbClr val="7F7F7F"/>
                  </a:solidFill>
                  <a:latin typeface="Poppins"/>
                  <a:ea typeface="Poppins"/>
                  <a:cs typeface="Poppins"/>
                  <a:sym typeface="Poppins"/>
                </a:rPr>
                <a:t>When compared to competitors, </a:t>
              </a:r>
              <a:r>
                <a:rPr lang="en" sz="800">
                  <a:solidFill>
                    <a:srgbClr val="7F7F7F"/>
                  </a:solidFill>
                  <a:latin typeface="Poppins"/>
                  <a:ea typeface="Poppins"/>
                  <a:cs typeface="Poppins"/>
                  <a:sym typeface="Poppins"/>
                </a:rPr>
                <a:t>Tractian</a:t>
              </a:r>
              <a:r>
                <a:rPr lang="en" sz="800">
                  <a:solidFill>
                    <a:srgbClr val="7F7F7F"/>
                  </a:solidFill>
                  <a:latin typeface="Poppins"/>
                  <a:ea typeface="Poppins"/>
                  <a:cs typeface="Poppins"/>
                  <a:sym typeface="Poppins"/>
                </a:rPr>
                <a:t> is able to flex its richness in features and hours of cognitive labor saved. Visible and </a:t>
              </a:r>
              <a:r>
                <a:rPr lang="en" sz="800">
                  <a:solidFill>
                    <a:srgbClr val="7F7F7F"/>
                  </a:solidFill>
                  <a:latin typeface="Poppins"/>
                  <a:ea typeface="Poppins"/>
                  <a:cs typeface="Poppins"/>
                  <a:sym typeface="Poppins"/>
                </a:rPr>
                <a:t>measurable</a:t>
              </a:r>
              <a:r>
                <a:rPr lang="en" sz="800">
                  <a:solidFill>
                    <a:srgbClr val="7F7F7F"/>
                  </a:solidFill>
                  <a:latin typeface="Poppins"/>
                  <a:ea typeface="Poppins"/>
                  <a:cs typeface="Poppins"/>
                  <a:sym typeface="Poppins"/>
                </a:rPr>
                <a:t> value provides plenty of raw meat for current and potential investors. </a:t>
              </a:r>
              <a:endParaRPr sz="1100"/>
            </a:p>
          </p:txBody>
        </p:sp>
        <p:sp>
          <p:nvSpPr>
            <p:cNvPr id="294" name="Google Shape;294;p37"/>
            <p:cNvSpPr txBox="1"/>
            <p:nvPr/>
          </p:nvSpPr>
          <p:spPr>
            <a:xfrm>
              <a:off x="2256093" y="3185361"/>
              <a:ext cx="41832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chemeClr val="dk1"/>
                  </a:solidFill>
                  <a:latin typeface="Poppins"/>
                  <a:ea typeface="Poppins"/>
                  <a:cs typeface="Poppins"/>
                  <a:sym typeface="Poppins"/>
                </a:rPr>
                <a:t>COMPETITIVE ADVANTAGE </a:t>
              </a:r>
              <a:endParaRPr b="1" sz="1100">
                <a:solidFill>
                  <a:schemeClr val="dk1"/>
                </a:solidFill>
                <a:latin typeface="Poppins"/>
                <a:ea typeface="Poppins"/>
                <a:cs typeface="Poppins"/>
                <a:sym typeface="Poppins"/>
              </a:endParaRPr>
            </a:p>
          </p:txBody>
        </p:sp>
      </p:grpSp>
      <p:cxnSp>
        <p:nvCxnSpPr>
          <p:cNvPr id="295" name="Google Shape;295;p37"/>
          <p:cNvCxnSpPr/>
          <p:nvPr/>
        </p:nvCxnSpPr>
        <p:spPr>
          <a:xfrm flipH="1">
            <a:off x="-4134" y="2504988"/>
            <a:ext cx="890400" cy="3300"/>
          </a:xfrm>
          <a:prstGeom prst="straightConnector1">
            <a:avLst/>
          </a:prstGeom>
          <a:noFill/>
          <a:ln cap="flat" cmpd="sng" w="9525">
            <a:solidFill>
              <a:schemeClr val="accent5"/>
            </a:solidFill>
            <a:prstDash val="solid"/>
            <a:miter lim="800000"/>
            <a:headEnd len="sm" w="sm" type="none"/>
            <a:tailEnd len="sm" w="sm" type="none"/>
          </a:ln>
        </p:spPr>
      </p:cxnSp>
      <p:sp>
        <p:nvSpPr>
          <p:cNvPr id="296" name="Google Shape;296;p37"/>
          <p:cNvSpPr/>
          <p:nvPr/>
        </p:nvSpPr>
        <p:spPr>
          <a:xfrm>
            <a:off x="8196514" y="2459388"/>
            <a:ext cx="94500" cy="945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cxnSp>
        <p:nvCxnSpPr>
          <p:cNvPr id="297" name="Google Shape;297;p37"/>
          <p:cNvCxnSpPr/>
          <p:nvPr/>
        </p:nvCxnSpPr>
        <p:spPr>
          <a:xfrm flipH="1">
            <a:off x="8291025" y="3780485"/>
            <a:ext cx="843300" cy="900"/>
          </a:xfrm>
          <a:prstGeom prst="straightConnector1">
            <a:avLst/>
          </a:prstGeom>
          <a:noFill/>
          <a:ln cap="flat" cmpd="sng" w="9525">
            <a:solidFill>
              <a:schemeClr val="accent5"/>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1" name="Shape 301"/>
        <p:cNvGrpSpPr/>
        <p:nvPr/>
      </p:nvGrpSpPr>
      <p:grpSpPr>
        <a:xfrm>
          <a:off x="0" y="0"/>
          <a:ext cx="0" cy="0"/>
          <a:chOff x="0" y="0"/>
          <a:chExt cx="0" cy="0"/>
        </a:xfrm>
      </p:grpSpPr>
      <p:sp>
        <p:nvSpPr>
          <p:cNvPr id="302" name="Google Shape;302;p38"/>
          <p:cNvSpPr txBox="1"/>
          <p:nvPr/>
        </p:nvSpPr>
        <p:spPr>
          <a:xfrm>
            <a:off x="717648" y="1071007"/>
            <a:ext cx="3722700" cy="654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800">
                <a:solidFill>
                  <a:schemeClr val="lt1"/>
                </a:solidFill>
                <a:latin typeface="Poppins Thin"/>
                <a:ea typeface="Poppins Thin"/>
                <a:cs typeface="Poppins Thin"/>
                <a:sym typeface="Poppins Thin"/>
              </a:rPr>
              <a:t>Driving forward </a:t>
            </a:r>
            <a:endParaRPr b="0" i="0" sz="3800">
              <a:solidFill>
                <a:schemeClr val="lt1"/>
              </a:solidFill>
              <a:latin typeface="Poppins Thin"/>
              <a:ea typeface="Poppins Thin"/>
              <a:cs typeface="Poppins Thin"/>
              <a:sym typeface="Poppins Thin"/>
            </a:endParaRPr>
          </a:p>
        </p:txBody>
      </p:sp>
      <p:sp>
        <p:nvSpPr>
          <p:cNvPr id="303" name="Google Shape;303;p38"/>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304" name="Google Shape;304;p38"/>
          <p:cNvCxnSpPr/>
          <p:nvPr/>
        </p:nvCxnSpPr>
        <p:spPr>
          <a:xfrm>
            <a:off x="791766" y="627048"/>
            <a:ext cx="7560600" cy="0"/>
          </a:xfrm>
          <a:prstGeom prst="straightConnector1">
            <a:avLst/>
          </a:prstGeom>
          <a:noFill/>
          <a:ln cap="flat" cmpd="sng" w="9525">
            <a:solidFill>
              <a:schemeClr val="lt1"/>
            </a:solidFill>
            <a:prstDash val="solid"/>
            <a:round/>
            <a:headEnd len="sm" w="sm" type="none"/>
            <a:tailEnd len="sm" w="sm" type="none"/>
          </a:ln>
        </p:spPr>
      </p:cxnSp>
      <p:sp>
        <p:nvSpPr>
          <p:cNvPr id="305" name="Google Shape;305;p38"/>
          <p:cNvSpPr txBox="1"/>
          <p:nvPr/>
        </p:nvSpPr>
        <p:spPr>
          <a:xfrm>
            <a:off x="717650" y="1745750"/>
            <a:ext cx="4033800" cy="8727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900">
                <a:solidFill>
                  <a:srgbClr val="7F7F7F"/>
                </a:solidFill>
                <a:latin typeface="Poppins"/>
                <a:ea typeface="Poppins"/>
                <a:cs typeface="Poppins"/>
                <a:sym typeface="Poppins"/>
              </a:rPr>
              <a:t>Tractian </a:t>
            </a:r>
            <a:r>
              <a:rPr b="1" lang="en" sz="900">
                <a:solidFill>
                  <a:srgbClr val="7F7F7F"/>
                </a:solidFill>
                <a:latin typeface="Poppins"/>
                <a:ea typeface="Poppins"/>
                <a:cs typeface="Poppins"/>
                <a:sym typeface="Poppins"/>
              </a:rPr>
              <a:t>needs </a:t>
            </a:r>
            <a:r>
              <a:rPr lang="en" sz="900">
                <a:solidFill>
                  <a:srgbClr val="7F7F7F"/>
                </a:solidFill>
                <a:latin typeface="Poppins"/>
                <a:ea typeface="Poppins"/>
                <a:cs typeface="Poppins"/>
                <a:sym typeface="Poppins"/>
              </a:rPr>
              <a:t>a Senior Investor Relations Analyst that can create and maintain the most reliable and effective communication assets, while also providing consistent, first-in-class client service. A successful IR team can help sustain and cultivate perceived value. </a:t>
            </a:r>
            <a:endParaRPr sz="900"/>
          </a:p>
        </p:txBody>
      </p:sp>
      <p:grpSp>
        <p:nvGrpSpPr>
          <p:cNvPr id="306" name="Google Shape;306;p38"/>
          <p:cNvGrpSpPr/>
          <p:nvPr/>
        </p:nvGrpSpPr>
        <p:grpSpPr>
          <a:xfrm>
            <a:off x="5240318" y="1304214"/>
            <a:ext cx="2666265" cy="3090600"/>
            <a:chOff x="6987091" y="1738952"/>
            <a:chExt cx="3555020" cy="4120800"/>
          </a:xfrm>
        </p:grpSpPr>
        <p:cxnSp>
          <p:nvCxnSpPr>
            <p:cNvPr id="307" name="Google Shape;307;p38"/>
            <p:cNvCxnSpPr/>
            <p:nvPr/>
          </p:nvCxnSpPr>
          <p:spPr>
            <a:xfrm>
              <a:off x="6987091" y="1738952"/>
              <a:ext cx="0" cy="4120800"/>
            </a:xfrm>
            <a:prstGeom prst="straightConnector1">
              <a:avLst/>
            </a:prstGeom>
            <a:noFill/>
            <a:ln cap="flat" cmpd="sng" w="9525">
              <a:solidFill>
                <a:schemeClr val="accent5"/>
              </a:solidFill>
              <a:prstDash val="solid"/>
              <a:miter lim="800000"/>
              <a:headEnd len="sm" w="sm" type="none"/>
              <a:tailEnd len="sm" w="sm" type="none"/>
            </a:ln>
          </p:spPr>
        </p:cxnSp>
        <p:grpSp>
          <p:nvGrpSpPr>
            <p:cNvPr id="308" name="Google Shape;308;p38"/>
            <p:cNvGrpSpPr/>
            <p:nvPr/>
          </p:nvGrpSpPr>
          <p:grpSpPr>
            <a:xfrm>
              <a:off x="7120010" y="2074392"/>
              <a:ext cx="3422101" cy="3746986"/>
              <a:chOff x="7120010" y="497775"/>
              <a:chExt cx="3422101" cy="3746986"/>
            </a:xfrm>
          </p:grpSpPr>
          <p:sp>
            <p:nvSpPr>
              <p:cNvPr id="309" name="Google Shape;309;p38"/>
              <p:cNvSpPr txBox="1"/>
              <p:nvPr/>
            </p:nvSpPr>
            <p:spPr>
              <a:xfrm>
                <a:off x="7120011" y="1434360"/>
                <a:ext cx="3422100" cy="28104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Quality stakeholder interface</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Quick and responsive</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Translates sensitive data for general audiences</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Designs appealing  decks and one-pagers</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Systemic thinker</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Cross-collaborates across teams and with senior leaders</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Exceeds operational needs and requirements to deliver qualitative development, visible in quantitative terms</a:t>
                </a:r>
                <a:endParaRPr sz="800">
                  <a:solidFill>
                    <a:schemeClr val="lt1"/>
                  </a:solidFill>
                  <a:latin typeface="Poppins"/>
                  <a:ea typeface="Poppins"/>
                  <a:cs typeface="Poppins"/>
                  <a:sym typeface="Poppins"/>
                </a:endParaRPr>
              </a:p>
            </p:txBody>
          </p:sp>
          <p:sp>
            <p:nvSpPr>
              <p:cNvPr id="310" name="Google Shape;310;p38"/>
              <p:cNvSpPr txBox="1"/>
              <p:nvPr/>
            </p:nvSpPr>
            <p:spPr>
              <a:xfrm>
                <a:off x="7120010" y="497775"/>
                <a:ext cx="3422100" cy="7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Poppins"/>
                    <a:ea typeface="Poppins"/>
                    <a:cs typeface="Poppins"/>
                    <a:sym typeface="Poppins"/>
                  </a:rPr>
                  <a:t>Why not hire a professional with the right credentials and experience?</a:t>
                </a:r>
                <a:endParaRPr b="1" sz="1100">
                  <a:solidFill>
                    <a:schemeClr val="lt1"/>
                  </a:solidFill>
                  <a:latin typeface="Poppins"/>
                  <a:ea typeface="Poppins"/>
                  <a:cs typeface="Poppins"/>
                  <a:sym typeface="Poppins"/>
                </a:endParaRPr>
              </a:p>
            </p:txBody>
          </p:sp>
        </p:grpSp>
      </p:grpSp>
      <p:pic>
        <p:nvPicPr>
          <p:cNvPr id="311" name="Google Shape;311;p38" title="Points scored"/>
          <p:cNvPicPr preferRelativeResize="0"/>
          <p:nvPr/>
        </p:nvPicPr>
        <p:blipFill rotWithShape="1">
          <a:blip r:embed="rId3">
            <a:alphaModFix/>
          </a:blip>
          <a:srcRect b="0" l="0" r="10112" t="0"/>
          <a:stretch/>
        </p:blipFill>
        <p:spPr>
          <a:xfrm>
            <a:off x="1204975" y="2837514"/>
            <a:ext cx="3059151" cy="210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5" name="Shape 315"/>
        <p:cNvGrpSpPr/>
        <p:nvPr/>
      </p:nvGrpSpPr>
      <p:grpSpPr>
        <a:xfrm>
          <a:off x="0" y="0"/>
          <a:ext cx="0" cy="0"/>
          <a:chOff x="0" y="0"/>
          <a:chExt cx="0" cy="0"/>
        </a:xfrm>
      </p:grpSpPr>
      <p:sp>
        <p:nvSpPr>
          <p:cNvPr id="316" name="Google Shape;316;p39"/>
          <p:cNvSpPr txBox="1"/>
          <p:nvPr/>
        </p:nvSpPr>
        <p:spPr>
          <a:xfrm>
            <a:off x="689373" y="757301"/>
            <a:ext cx="37227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000">
                <a:solidFill>
                  <a:schemeClr val="lt1"/>
                </a:solidFill>
                <a:latin typeface="Poppins Thin"/>
                <a:ea typeface="Poppins Thin"/>
                <a:cs typeface="Poppins Thin"/>
                <a:sym typeface="Poppins Thin"/>
              </a:rPr>
              <a:t>What you can expect from me.</a:t>
            </a:r>
            <a:endParaRPr b="0" i="0" sz="3000">
              <a:solidFill>
                <a:schemeClr val="lt1"/>
              </a:solidFill>
              <a:latin typeface="Poppins Thin"/>
              <a:ea typeface="Poppins Thin"/>
              <a:cs typeface="Poppins Thin"/>
              <a:sym typeface="Poppins Thin"/>
            </a:endParaRPr>
          </a:p>
        </p:txBody>
      </p:sp>
      <p:sp>
        <p:nvSpPr>
          <p:cNvPr id="317" name="Google Shape;317;p39"/>
          <p:cNvSpPr/>
          <p:nvPr/>
        </p:nvSpPr>
        <p:spPr>
          <a:xfrm>
            <a:off x="5199475" y="1179749"/>
            <a:ext cx="2681100" cy="35052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18" name="Google Shape;318;p39"/>
          <p:cNvSpPr txBox="1"/>
          <p:nvPr/>
        </p:nvSpPr>
        <p:spPr>
          <a:xfrm>
            <a:off x="689373" y="1833088"/>
            <a:ext cx="30573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1000">
                <a:solidFill>
                  <a:schemeClr val="lt1"/>
                </a:solidFill>
                <a:latin typeface="Poppins"/>
                <a:ea typeface="Poppins"/>
                <a:cs typeface="Poppins"/>
                <a:sym typeface="Poppins"/>
              </a:rPr>
              <a:t>Consistent and high-quality communications.  Identifying and confidently presenting value.</a:t>
            </a:r>
            <a:endParaRPr sz="1300"/>
          </a:p>
        </p:txBody>
      </p:sp>
      <p:sp>
        <p:nvSpPr>
          <p:cNvPr id="319" name="Google Shape;319;p39"/>
          <p:cNvSpPr txBox="1"/>
          <p:nvPr/>
        </p:nvSpPr>
        <p:spPr>
          <a:xfrm>
            <a:off x="689373" y="2655600"/>
            <a:ext cx="3057300" cy="21627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chemeClr val="lt1"/>
                </a:solidFill>
                <a:latin typeface="Poppins"/>
                <a:ea typeface="Poppins"/>
                <a:cs typeface="Poppins"/>
                <a:sym typeface="Poppins"/>
              </a:rPr>
              <a:t>My immediate goal is to provide a </a:t>
            </a:r>
            <a:r>
              <a:rPr lang="en" sz="800">
                <a:solidFill>
                  <a:schemeClr val="lt1"/>
                </a:solidFill>
                <a:latin typeface="Poppins"/>
                <a:ea typeface="Poppins"/>
                <a:cs typeface="Poppins"/>
                <a:sym typeface="Poppins"/>
              </a:rPr>
              <a:t>seamless transition and integration onto Tractian’s Finance Team to free valuable time and resources by getting a running start. My prior experience positions me well to shorten any learning curves.</a:t>
            </a:r>
            <a:endParaRPr sz="800">
              <a:solidFill>
                <a:schemeClr val="lt1"/>
              </a:solidFill>
              <a:latin typeface="Poppins"/>
              <a:ea typeface="Poppins"/>
              <a:cs typeface="Poppins"/>
              <a:sym typeface="Poppins"/>
            </a:endParaRPr>
          </a:p>
          <a:p>
            <a:pPr indent="0" lvl="0" marL="0" marR="0" rtl="0" algn="l">
              <a:lnSpc>
                <a:spcPct val="160000"/>
              </a:lnSpc>
              <a:spcBef>
                <a:spcPts val="0"/>
              </a:spcBef>
              <a:spcAft>
                <a:spcPts val="0"/>
              </a:spcAft>
              <a:buNone/>
            </a:pPr>
            <a:r>
              <a:t/>
            </a:r>
            <a:endParaRPr sz="800">
              <a:solidFill>
                <a:schemeClr val="lt1"/>
              </a:solidFill>
              <a:latin typeface="Poppins"/>
              <a:ea typeface="Poppins"/>
              <a:cs typeface="Poppins"/>
              <a:sym typeface="Poppins"/>
            </a:endParaRPr>
          </a:p>
          <a:p>
            <a:pPr indent="0" lvl="0" marL="0" marR="0" rtl="0" algn="l">
              <a:lnSpc>
                <a:spcPct val="160000"/>
              </a:lnSpc>
              <a:spcBef>
                <a:spcPts val="0"/>
              </a:spcBef>
              <a:spcAft>
                <a:spcPts val="0"/>
              </a:spcAft>
              <a:buNone/>
            </a:pPr>
            <a:r>
              <a:rPr lang="en" sz="800">
                <a:solidFill>
                  <a:schemeClr val="lt1"/>
                </a:solidFill>
                <a:latin typeface="Poppins"/>
                <a:ea typeface="Poppins"/>
                <a:cs typeface="Poppins"/>
                <a:sym typeface="Poppins"/>
              </a:rPr>
              <a:t>Creating trust and good relationships with leaders, all teams that are attached to necessary information channels, and investors is also a priority. Together, we can achieve my ultimate goal of sustaining and creating  value for Tractian.</a:t>
            </a:r>
            <a:endParaRPr sz="800">
              <a:solidFill>
                <a:schemeClr val="lt1"/>
              </a:solidFill>
              <a:latin typeface="Poppins"/>
              <a:ea typeface="Poppins"/>
              <a:cs typeface="Poppins"/>
              <a:sym typeface="Poppins"/>
            </a:endParaRPr>
          </a:p>
        </p:txBody>
      </p:sp>
      <p:sp>
        <p:nvSpPr>
          <p:cNvPr id="320" name="Google Shape;320;p39"/>
          <p:cNvSpPr txBox="1"/>
          <p:nvPr/>
        </p:nvSpPr>
        <p:spPr>
          <a:xfrm>
            <a:off x="5288726" y="1260000"/>
            <a:ext cx="2502600" cy="3344700"/>
          </a:xfrm>
          <a:prstGeom prst="rect">
            <a:avLst/>
          </a:prstGeom>
          <a:noFill/>
          <a:ln>
            <a:noFill/>
          </a:ln>
        </p:spPr>
        <p:txBody>
          <a:bodyPr anchorCtr="0" anchor="t" bIns="34275" lIns="68575" spcFirstLastPara="1" rIns="68575" wrap="square" tIns="34275">
            <a:spAutoFit/>
          </a:bodyPr>
          <a:lstStyle/>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Understand Tractian’s story and its direction.</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Know the numbers: horizontal, vertical, and comparative analyses.</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Provide excellent and welcoming client service.</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Maintain a tight communications calendar.</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Provide responsive and transparent communications to stakeholders that are growth and asset-forward. </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Manage a repository of commonly reported information and written content.</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Provide a throughline over time to support the growth of Tractian’s investor relations functions as it grows and possibly prepares for an IPO.</a:t>
            </a:r>
            <a:endParaRPr sz="800">
              <a:solidFill>
                <a:schemeClr val="lt1"/>
              </a:solidFill>
              <a:latin typeface="Poppins"/>
              <a:ea typeface="Poppins"/>
              <a:cs typeface="Poppins"/>
              <a:sym typeface="Poppins"/>
            </a:endParaRPr>
          </a:p>
        </p:txBody>
      </p:sp>
      <p:sp>
        <p:nvSpPr>
          <p:cNvPr id="321" name="Google Shape;321;p39"/>
          <p:cNvSpPr/>
          <p:nvPr/>
        </p:nvSpPr>
        <p:spPr>
          <a:xfrm>
            <a:off x="3772000" y="2755300"/>
            <a:ext cx="1188000" cy="1188600"/>
          </a:xfrm>
          <a:prstGeom prst="ellipse">
            <a:avLst/>
          </a:prstGeom>
          <a:solidFill>
            <a:schemeClr val="accent4"/>
          </a:solidFill>
          <a:ln>
            <a:noFill/>
          </a:ln>
        </p:spPr>
        <p:txBody>
          <a:bodyPr anchorCtr="0" anchor="ctr" bIns="84375" lIns="84375" spcFirstLastPara="1" rIns="84375" wrap="square" tIns="84375">
            <a:noAutofit/>
          </a:bodyPr>
          <a:lstStyle/>
          <a:p>
            <a:pPr indent="0" lvl="0" marL="0" marR="0" rtl="0" algn="l">
              <a:spcBef>
                <a:spcPts val="0"/>
              </a:spcBef>
              <a:spcAft>
                <a:spcPts val="0"/>
              </a:spcAft>
              <a:buNone/>
            </a:pPr>
            <a:r>
              <a:t/>
            </a:r>
            <a:endParaRPr sz="1660">
              <a:solidFill>
                <a:schemeClr val="lt1"/>
              </a:solidFill>
              <a:latin typeface="Poppins"/>
              <a:ea typeface="Poppins"/>
              <a:cs typeface="Poppins"/>
              <a:sym typeface="Poppins"/>
            </a:endParaRPr>
          </a:p>
        </p:txBody>
      </p:sp>
      <p:sp>
        <p:nvSpPr>
          <p:cNvPr id="322" name="Google Shape;322;p39"/>
          <p:cNvSpPr txBox="1"/>
          <p:nvPr/>
        </p:nvSpPr>
        <p:spPr>
          <a:xfrm>
            <a:off x="779018"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323" name="Google Shape;323;p39"/>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grpSp>
        <p:nvGrpSpPr>
          <p:cNvPr id="324" name="Google Shape;324;p39"/>
          <p:cNvGrpSpPr/>
          <p:nvPr/>
        </p:nvGrpSpPr>
        <p:grpSpPr>
          <a:xfrm>
            <a:off x="3964000" y="3032098"/>
            <a:ext cx="725452" cy="623902"/>
            <a:chOff x="3712000" y="3848098"/>
            <a:chExt cx="725452" cy="623902"/>
          </a:xfrm>
        </p:grpSpPr>
        <p:cxnSp>
          <p:nvCxnSpPr>
            <p:cNvPr id="325" name="Google Shape;325;p39"/>
            <p:cNvCxnSpPr/>
            <p:nvPr/>
          </p:nvCxnSpPr>
          <p:spPr>
            <a:xfrm flipH="1" rot="10800000">
              <a:off x="3712000" y="4077500"/>
              <a:ext cx="332700" cy="394500"/>
            </a:xfrm>
            <a:prstGeom prst="straightConnector1">
              <a:avLst/>
            </a:prstGeom>
            <a:noFill/>
            <a:ln cap="flat" cmpd="sng" w="38100">
              <a:solidFill>
                <a:schemeClr val="lt1"/>
              </a:solidFill>
              <a:prstDash val="solid"/>
              <a:round/>
              <a:headEnd len="med" w="med" type="none"/>
              <a:tailEnd len="med" w="med" type="none"/>
            </a:ln>
          </p:spPr>
        </p:cxnSp>
        <p:cxnSp>
          <p:nvCxnSpPr>
            <p:cNvPr id="326" name="Google Shape;326;p39"/>
            <p:cNvCxnSpPr/>
            <p:nvPr/>
          </p:nvCxnSpPr>
          <p:spPr>
            <a:xfrm>
              <a:off x="4039152" y="4085098"/>
              <a:ext cx="176700" cy="27000"/>
            </a:xfrm>
            <a:prstGeom prst="straightConnector1">
              <a:avLst/>
            </a:prstGeom>
            <a:noFill/>
            <a:ln cap="flat" cmpd="sng" w="38100">
              <a:solidFill>
                <a:schemeClr val="lt1"/>
              </a:solidFill>
              <a:prstDash val="solid"/>
              <a:round/>
              <a:headEnd len="med" w="med" type="none"/>
              <a:tailEnd len="med" w="med" type="none"/>
            </a:ln>
          </p:spPr>
        </p:cxnSp>
        <p:cxnSp>
          <p:nvCxnSpPr>
            <p:cNvPr id="327" name="Google Shape;327;p39"/>
            <p:cNvCxnSpPr/>
            <p:nvPr/>
          </p:nvCxnSpPr>
          <p:spPr>
            <a:xfrm flipH="1" rot="10800000">
              <a:off x="4203852" y="3848098"/>
              <a:ext cx="216000" cy="269400"/>
            </a:xfrm>
            <a:prstGeom prst="straightConnector1">
              <a:avLst/>
            </a:prstGeom>
            <a:noFill/>
            <a:ln cap="flat" cmpd="sng" w="38100">
              <a:solidFill>
                <a:schemeClr val="lt1"/>
              </a:solidFill>
              <a:prstDash val="solid"/>
              <a:round/>
              <a:headEnd len="med" w="med" type="none"/>
              <a:tailEnd len="med" w="med" type="none"/>
            </a:ln>
          </p:spPr>
        </p:cxnSp>
        <p:cxnSp>
          <p:nvCxnSpPr>
            <p:cNvPr id="328" name="Google Shape;328;p39"/>
            <p:cNvCxnSpPr/>
            <p:nvPr/>
          </p:nvCxnSpPr>
          <p:spPr>
            <a:xfrm>
              <a:off x="4416002" y="3849898"/>
              <a:ext cx="3900" cy="166200"/>
            </a:xfrm>
            <a:prstGeom prst="straightConnector1">
              <a:avLst/>
            </a:prstGeom>
            <a:noFill/>
            <a:ln cap="flat" cmpd="sng" w="38100">
              <a:solidFill>
                <a:schemeClr val="lt1"/>
              </a:solidFill>
              <a:prstDash val="solid"/>
              <a:round/>
              <a:headEnd len="med" w="med" type="none"/>
              <a:tailEnd len="med" w="med" type="none"/>
            </a:ln>
          </p:spPr>
        </p:cxnSp>
        <p:cxnSp>
          <p:nvCxnSpPr>
            <p:cNvPr id="329" name="Google Shape;329;p39"/>
            <p:cNvCxnSpPr/>
            <p:nvPr/>
          </p:nvCxnSpPr>
          <p:spPr>
            <a:xfrm rot="5400000">
              <a:off x="4352402" y="3774298"/>
              <a:ext cx="3900" cy="16620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3" name="Shape 333"/>
        <p:cNvGrpSpPr/>
        <p:nvPr/>
      </p:nvGrpSpPr>
      <p:grpSpPr>
        <a:xfrm>
          <a:off x="0" y="0"/>
          <a:ext cx="0" cy="0"/>
          <a:chOff x="0" y="0"/>
          <a:chExt cx="0" cy="0"/>
        </a:xfrm>
      </p:grpSpPr>
      <p:sp>
        <p:nvSpPr>
          <p:cNvPr id="334" name="Google Shape;334;p40"/>
          <p:cNvSpPr/>
          <p:nvPr/>
        </p:nvSpPr>
        <p:spPr>
          <a:xfrm rot="5400000">
            <a:off x="362344" y="1419554"/>
            <a:ext cx="1352400" cy="1352400"/>
          </a:xfrm>
          <a:prstGeom prst="ellipse">
            <a:avLst/>
          </a:prstGeom>
          <a:solidFill>
            <a:srgbClr val="003ABE"/>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35" name="Google Shape;335;p40"/>
          <p:cNvSpPr txBox="1"/>
          <p:nvPr/>
        </p:nvSpPr>
        <p:spPr>
          <a:xfrm>
            <a:off x="967106" y="1326090"/>
            <a:ext cx="2859300" cy="153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5000">
                <a:solidFill>
                  <a:schemeClr val="lt1"/>
                </a:solidFill>
                <a:latin typeface="Poppins Thin"/>
                <a:ea typeface="Poppins Thin"/>
                <a:cs typeface="Poppins Thin"/>
                <a:sym typeface="Poppins Thin"/>
              </a:rPr>
              <a:t>Sample Work</a:t>
            </a:r>
            <a:endParaRPr sz="5000">
              <a:solidFill>
                <a:schemeClr val="lt1"/>
              </a:solidFill>
              <a:latin typeface="Poppins Thin"/>
              <a:ea typeface="Poppins Thin"/>
              <a:cs typeface="Poppins Thin"/>
              <a:sym typeface="Poppins Thin"/>
            </a:endParaRPr>
          </a:p>
        </p:txBody>
      </p:sp>
      <p:sp>
        <p:nvSpPr>
          <p:cNvPr id="336" name="Google Shape;336;p40"/>
          <p:cNvSpPr txBox="1"/>
          <p:nvPr/>
        </p:nvSpPr>
        <p:spPr>
          <a:xfrm>
            <a:off x="779018"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337" name="Google Shape;337;p40"/>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sp>
        <p:nvSpPr>
          <p:cNvPr id="338" name="Google Shape;338;p40"/>
          <p:cNvSpPr/>
          <p:nvPr/>
        </p:nvSpPr>
        <p:spPr>
          <a:xfrm>
            <a:off x="5803976" y="1494476"/>
            <a:ext cx="2548258" cy="163439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39" name="Google Shape;339;p40"/>
          <p:cNvSpPr/>
          <p:nvPr/>
        </p:nvSpPr>
        <p:spPr>
          <a:xfrm>
            <a:off x="5227852" y="3195095"/>
            <a:ext cx="3124500" cy="1948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0" name="Google Shape;340;p40"/>
          <p:cNvSpPr/>
          <p:nvPr/>
        </p:nvSpPr>
        <p:spPr>
          <a:xfrm>
            <a:off x="2240420" y="3195095"/>
            <a:ext cx="2921133" cy="194840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1" name="Google Shape;341;p40"/>
          <p:cNvSpPr/>
          <p:nvPr/>
        </p:nvSpPr>
        <p:spPr>
          <a:xfrm>
            <a:off x="3826400" y="921896"/>
            <a:ext cx="1910031" cy="220697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2" name="Google Shape;342;p40"/>
          <p:cNvSpPr txBox="1"/>
          <p:nvPr/>
        </p:nvSpPr>
        <p:spPr>
          <a:xfrm>
            <a:off x="5900326" y="953450"/>
            <a:ext cx="2606400" cy="4095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50">
                <a:solidFill>
                  <a:schemeClr val="lt1"/>
                </a:solidFill>
                <a:latin typeface="Poppins"/>
                <a:ea typeface="Poppins"/>
                <a:cs typeface="Poppins"/>
                <a:sym typeface="Poppins"/>
              </a:rPr>
              <a:t>Take a closer look at some of my shareable work from other roles on my </a:t>
            </a:r>
            <a:r>
              <a:rPr b="1" lang="en" sz="850" u="sng">
                <a:solidFill>
                  <a:schemeClr val="hlink"/>
                </a:solidFill>
                <a:latin typeface="Poppins"/>
                <a:ea typeface="Poppins"/>
                <a:cs typeface="Poppins"/>
                <a:sym typeface="Poppins"/>
                <a:hlinkClick r:id="rId3"/>
              </a:rPr>
              <a:t>GitHub</a:t>
            </a:r>
            <a:r>
              <a:rPr lang="en" sz="850">
                <a:solidFill>
                  <a:schemeClr val="lt1"/>
                </a:solidFill>
                <a:latin typeface="Poppins"/>
                <a:ea typeface="Poppins"/>
                <a:cs typeface="Poppins"/>
                <a:sym typeface="Poppins"/>
              </a:rPr>
              <a:t>!</a:t>
            </a:r>
            <a:endParaRPr sz="850"/>
          </a:p>
        </p:txBody>
      </p:sp>
      <p:sp>
        <p:nvSpPr>
          <p:cNvPr id="343" name="Google Shape;343;p40"/>
          <p:cNvSpPr txBox="1"/>
          <p:nvPr/>
        </p:nvSpPr>
        <p:spPr>
          <a:xfrm>
            <a:off x="182075" y="2931100"/>
            <a:ext cx="1910100" cy="2162700"/>
          </a:xfrm>
          <a:prstGeom prst="rect">
            <a:avLst/>
          </a:prstGeom>
          <a:noFill/>
          <a:ln>
            <a:noFill/>
          </a:ln>
        </p:spPr>
        <p:txBody>
          <a:bodyPr anchorCtr="0" anchor="t" bIns="34275" lIns="68575" spcFirstLastPara="1" rIns="68575" wrap="square" tIns="34275">
            <a:spAutoFit/>
          </a:bodyPr>
          <a:lstStyle/>
          <a:p>
            <a:pPr indent="0" lvl="0" marL="0" marR="0" rtl="0" algn="r">
              <a:lnSpc>
                <a:spcPct val="160000"/>
              </a:lnSpc>
              <a:spcBef>
                <a:spcPts val="0"/>
              </a:spcBef>
              <a:spcAft>
                <a:spcPts val="0"/>
              </a:spcAft>
              <a:buNone/>
            </a:pPr>
            <a:r>
              <a:rPr lang="en" sz="800">
                <a:solidFill>
                  <a:schemeClr val="lt1"/>
                </a:solidFill>
                <a:latin typeface="Poppins"/>
                <a:ea typeface="Poppins"/>
                <a:cs typeface="Poppins"/>
                <a:sym typeface="Poppins"/>
              </a:rPr>
              <a:t>This </a:t>
            </a:r>
            <a:r>
              <a:rPr lang="en" sz="800" u="sng">
                <a:solidFill>
                  <a:schemeClr val="hlink"/>
                </a:solidFill>
                <a:latin typeface="Poppins"/>
                <a:ea typeface="Poppins"/>
                <a:cs typeface="Poppins"/>
                <a:sym typeface="Poppins"/>
                <a:hlinkClick r:id="rId4"/>
              </a:rPr>
              <a:t>design and writing project</a:t>
            </a:r>
            <a:r>
              <a:rPr lang="en" sz="800">
                <a:solidFill>
                  <a:schemeClr val="lt1"/>
                </a:solidFill>
                <a:latin typeface="Poppins"/>
                <a:ea typeface="Poppins"/>
                <a:cs typeface="Poppins"/>
                <a:sym typeface="Poppins"/>
              </a:rPr>
              <a:t> was launched by me when my Chief Diversity Officer and Co-President wanted an updated newsletter that we could share sensitive but important initiatives  with internal stakeholders and external audiences. This document served as the foundation for all presentations, one-pagers, and web content.</a:t>
            </a:r>
            <a:endParaRPr sz="1100"/>
          </a:p>
        </p:txBody>
      </p:sp>
      <p:pic>
        <p:nvPicPr>
          <p:cNvPr id="344" name="Google Shape;344;p40" title="Screenshot 2025-10-10 145714.png"/>
          <p:cNvPicPr preferRelativeResize="0"/>
          <p:nvPr>
            <p:ph idx="2" type="pic"/>
          </p:nvPr>
        </p:nvPicPr>
        <p:blipFill rotWithShape="1">
          <a:blip r:embed="rId5">
            <a:alphaModFix/>
          </a:blip>
          <a:srcRect b="17501" l="0" r="0" t="15849"/>
          <a:stretch/>
        </p:blipFill>
        <p:spPr>
          <a:xfrm>
            <a:off x="2240420" y="3195095"/>
            <a:ext cx="2921132" cy="1948404"/>
          </a:xfrm>
          <a:prstGeom prst="rect">
            <a:avLst/>
          </a:prstGeom>
          <a:noFill/>
          <a:ln>
            <a:noFill/>
          </a:ln>
        </p:spPr>
      </p:pic>
      <p:pic>
        <p:nvPicPr>
          <p:cNvPr id="345" name="Google Shape;345;p40" title="Screenshot 2025-10-10 150131.png"/>
          <p:cNvPicPr preferRelativeResize="0"/>
          <p:nvPr>
            <p:ph idx="3" type="pic"/>
          </p:nvPr>
        </p:nvPicPr>
        <p:blipFill rotWithShape="1">
          <a:blip r:embed="rId6">
            <a:alphaModFix/>
          </a:blip>
          <a:srcRect b="18386" l="0" r="0" t="18386"/>
          <a:stretch/>
        </p:blipFill>
        <p:spPr>
          <a:xfrm>
            <a:off x="5227852" y="3195095"/>
            <a:ext cx="3124385" cy="1948405"/>
          </a:xfrm>
          <a:prstGeom prst="rect">
            <a:avLst/>
          </a:prstGeom>
          <a:noFill/>
          <a:ln>
            <a:noFill/>
          </a:ln>
        </p:spPr>
      </p:pic>
      <p:pic>
        <p:nvPicPr>
          <p:cNvPr id="346" name="Google Shape;346;p40" title="Screenshot 2025-10-10 145646.png"/>
          <p:cNvPicPr preferRelativeResize="0"/>
          <p:nvPr>
            <p:ph idx="4" type="pic"/>
          </p:nvPr>
        </p:nvPicPr>
        <p:blipFill rotWithShape="1">
          <a:blip r:embed="rId7">
            <a:alphaModFix/>
          </a:blip>
          <a:srcRect b="33813" l="0" r="0" t="2145"/>
          <a:stretch/>
        </p:blipFill>
        <p:spPr>
          <a:xfrm>
            <a:off x="5803977" y="1494476"/>
            <a:ext cx="2548256" cy="1634394"/>
          </a:xfrm>
          <a:prstGeom prst="rect">
            <a:avLst/>
          </a:prstGeom>
          <a:noFill/>
          <a:ln>
            <a:noFill/>
          </a:ln>
        </p:spPr>
      </p:pic>
      <p:pic>
        <p:nvPicPr>
          <p:cNvPr id="347" name="Google Shape;347;p40" title="Screenshot 2025-10-10 145544.png"/>
          <p:cNvPicPr preferRelativeResize="0"/>
          <p:nvPr>
            <p:ph idx="5" type="pic"/>
          </p:nvPr>
        </p:nvPicPr>
        <p:blipFill rotWithShape="1">
          <a:blip r:embed="rId8">
            <a:alphaModFix/>
          </a:blip>
          <a:srcRect b="0" l="6926" r="6918" t="0"/>
          <a:stretch/>
        </p:blipFill>
        <p:spPr>
          <a:xfrm>
            <a:off x="3826400" y="921895"/>
            <a:ext cx="1910030" cy="2206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Red Blue">
      <a:dk1>
        <a:srgbClr val="000000"/>
      </a:dk1>
      <a:lt1>
        <a:srgbClr val="FFFFFF"/>
      </a:lt1>
      <a:dk2>
        <a:srgbClr val="374557"/>
      </a:dk2>
      <a:lt2>
        <a:srgbClr val="E7E6E6"/>
      </a:lt2>
      <a:accent1>
        <a:srgbClr val="001C2E"/>
      </a:accent1>
      <a:accent2>
        <a:srgbClr val="E2372A"/>
      </a:accent2>
      <a:accent3>
        <a:srgbClr val="014D7A"/>
      </a:accent3>
      <a:accent4>
        <a:srgbClr val="EF464C"/>
      </a:accent4>
      <a:accent5>
        <a:srgbClr val="0057FF"/>
      </a:accent5>
      <a:accent6>
        <a:srgbClr val="FE004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